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9FD6"/>
    <a:srgbClr val="00B0F0"/>
    <a:srgbClr val="26C9FF"/>
    <a:srgbClr val="FFFFFF"/>
    <a:srgbClr val="3FB4E5"/>
    <a:srgbClr val="002060"/>
    <a:srgbClr val="FCEE21"/>
    <a:srgbClr val="90E0E0"/>
    <a:srgbClr val="0071BC"/>
    <a:srgbClr val="FFFF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15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66B896F-EF0B-4508-A2F0-31283F3DCD56}" type="datetimeFigureOut">
              <a:rPr kumimoji="1" lang="ja-JP" altLang="en-US" smtClean="0"/>
              <a:t>2023/4/3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F9F9C6-9D83-459B-AAF3-82BF7CCB39A4}" type="slidenum">
              <a:rPr kumimoji="1" lang="ja-JP" altLang="en-US" smtClean="0"/>
              <a:t>‹#›</a:t>
            </a:fld>
            <a:endParaRPr kumimoji="1" lang="ja-JP" altLang="en-US"/>
          </a:p>
        </p:txBody>
      </p:sp>
    </p:spTree>
    <p:extLst>
      <p:ext uri="{BB962C8B-B14F-4D97-AF65-F5344CB8AC3E}">
        <p14:creationId xmlns:p14="http://schemas.microsoft.com/office/powerpoint/2010/main" val="333652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6B896F-EF0B-4508-A2F0-31283F3DCD56}" type="datetimeFigureOut">
              <a:rPr kumimoji="1" lang="ja-JP" altLang="en-US" smtClean="0"/>
              <a:t>2023/4/3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F9F9C6-9D83-459B-AAF3-82BF7CCB39A4}" type="slidenum">
              <a:rPr kumimoji="1" lang="ja-JP" altLang="en-US" smtClean="0"/>
              <a:t>‹#›</a:t>
            </a:fld>
            <a:endParaRPr kumimoji="1" lang="ja-JP" altLang="en-US"/>
          </a:p>
        </p:txBody>
      </p:sp>
    </p:spTree>
    <p:extLst>
      <p:ext uri="{BB962C8B-B14F-4D97-AF65-F5344CB8AC3E}">
        <p14:creationId xmlns:p14="http://schemas.microsoft.com/office/powerpoint/2010/main" val="1200012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6B896F-EF0B-4508-A2F0-31283F3DCD56}" type="datetimeFigureOut">
              <a:rPr kumimoji="1" lang="ja-JP" altLang="en-US" smtClean="0"/>
              <a:t>2023/4/3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F9F9C6-9D83-459B-AAF3-82BF7CCB39A4}" type="slidenum">
              <a:rPr kumimoji="1" lang="ja-JP" altLang="en-US" smtClean="0"/>
              <a:t>‹#›</a:t>
            </a:fld>
            <a:endParaRPr kumimoji="1" lang="ja-JP" altLang="en-US"/>
          </a:p>
        </p:txBody>
      </p:sp>
    </p:spTree>
    <p:extLst>
      <p:ext uri="{BB962C8B-B14F-4D97-AF65-F5344CB8AC3E}">
        <p14:creationId xmlns:p14="http://schemas.microsoft.com/office/powerpoint/2010/main" val="238433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6B896F-EF0B-4508-A2F0-31283F3DCD56}" type="datetimeFigureOut">
              <a:rPr kumimoji="1" lang="ja-JP" altLang="en-US" smtClean="0"/>
              <a:t>2023/4/3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F9F9C6-9D83-459B-AAF3-82BF7CCB39A4}" type="slidenum">
              <a:rPr kumimoji="1" lang="ja-JP" altLang="en-US" smtClean="0"/>
              <a:t>‹#›</a:t>
            </a:fld>
            <a:endParaRPr kumimoji="1" lang="ja-JP" altLang="en-US"/>
          </a:p>
        </p:txBody>
      </p:sp>
    </p:spTree>
    <p:extLst>
      <p:ext uri="{BB962C8B-B14F-4D97-AF65-F5344CB8AC3E}">
        <p14:creationId xmlns:p14="http://schemas.microsoft.com/office/powerpoint/2010/main" val="3778055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66B896F-EF0B-4508-A2F0-31283F3DCD56}" type="datetimeFigureOut">
              <a:rPr kumimoji="1" lang="ja-JP" altLang="en-US" smtClean="0"/>
              <a:t>2023/4/3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F9F9C6-9D83-459B-AAF3-82BF7CCB39A4}" type="slidenum">
              <a:rPr kumimoji="1" lang="ja-JP" altLang="en-US" smtClean="0"/>
              <a:t>‹#›</a:t>
            </a:fld>
            <a:endParaRPr kumimoji="1" lang="ja-JP" altLang="en-US"/>
          </a:p>
        </p:txBody>
      </p:sp>
    </p:spTree>
    <p:extLst>
      <p:ext uri="{BB962C8B-B14F-4D97-AF65-F5344CB8AC3E}">
        <p14:creationId xmlns:p14="http://schemas.microsoft.com/office/powerpoint/2010/main" val="1458036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66B896F-EF0B-4508-A2F0-31283F3DCD56}" type="datetimeFigureOut">
              <a:rPr kumimoji="1" lang="ja-JP" altLang="en-US" smtClean="0"/>
              <a:t>2023/4/3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F9F9C6-9D83-459B-AAF3-82BF7CCB39A4}" type="slidenum">
              <a:rPr kumimoji="1" lang="ja-JP" altLang="en-US" smtClean="0"/>
              <a:t>‹#›</a:t>
            </a:fld>
            <a:endParaRPr kumimoji="1" lang="ja-JP" altLang="en-US"/>
          </a:p>
        </p:txBody>
      </p:sp>
    </p:spTree>
    <p:extLst>
      <p:ext uri="{BB962C8B-B14F-4D97-AF65-F5344CB8AC3E}">
        <p14:creationId xmlns:p14="http://schemas.microsoft.com/office/powerpoint/2010/main" val="4233588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66B896F-EF0B-4508-A2F0-31283F3DCD56}" type="datetimeFigureOut">
              <a:rPr kumimoji="1" lang="ja-JP" altLang="en-US" smtClean="0"/>
              <a:t>2023/4/3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F9F9C6-9D83-459B-AAF3-82BF7CCB39A4}" type="slidenum">
              <a:rPr kumimoji="1" lang="ja-JP" altLang="en-US" smtClean="0"/>
              <a:t>‹#›</a:t>
            </a:fld>
            <a:endParaRPr kumimoji="1" lang="ja-JP" altLang="en-US"/>
          </a:p>
        </p:txBody>
      </p:sp>
    </p:spTree>
    <p:extLst>
      <p:ext uri="{BB962C8B-B14F-4D97-AF65-F5344CB8AC3E}">
        <p14:creationId xmlns:p14="http://schemas.microsoft.com/office/powerpoint/2010/main" val="1134816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66B896F-EF0B-4508-A2F0-31283F3DCD56}" type="datetimeFigureOut">
              <a:rPr kumimoji="1" lang="ja-JP" altLang="en-US" smtClean="0"/>
              <a:t>2023/4/3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F9F9C6-9D83-459B-AAF3-82BF7CCB39A4}" type="slidenum">
              <a:rPr kumimoji="1" lang="ja-JP" altLang="en-US" smtClean="0"/>
              <a:t>‹#›</a:t>
            </a:fld>
            <a:endParaRPr kumimoji="1" lang="ja-JP" altLang="en-US"/>
          </a:p>
        </p:txBody>
      </p:sp>
    </p:spTree>
    <p:extLst>
      <p:ext uri="{BB962C8B-B14F-4D97-AF65-F5344CB8AC3E}">
        <p14:creationId xmlns:p14="http://schemas.microsoft.com/office/powerpoint/2010/main" val="131749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B896F-EF0B-4508-A2F0-31283F3DCD56}" type="datetimeFigureOut">
              <a:rPr kumimoji="1" lang="ja-JP" altLang="en-US" smtClean="0"/>
              <a:t>2023/4/3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F9F9C6-9D83-459B-AAF3-82BF7CCB39A4}" type="slidenum">
              <a:rPr kumimoji="1" lang="ja-JP" altLang="en-US" smtClean="0"/>
              <a:t>‹#›</a:t>
            </a:fld>
            <a:endParaRPr kumimoji="1" lang="ja-JP" altLang="en-US"/>
          </a:p>
        </p:txBody>
      </p:sp>
    </p:spTree>
    <p:extLst>
      <p:ext uri="{BB962C8B-B14F-4D97-AF65-F5344CB8AC3E}">
        <p14:creationId xmlns:p14="http://schemas.microsoft.com/office/powerpoint/2010/main" val="3164242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66B896F-EF0B-4508-A2F0-31283F3DCD56}" type="datetimeFigureOut">
              <a:rPr kumimoji="1" lang="ja-JP" altLang="en-US" smtClean="0"/>
              <a:t>2023/4/3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F9F9C6-9D83-459B-AAF3-82BF7CCB39A4}" type="slidenum">
              <a:rPr kumimoji="1" lang="ja-JP" altLang="en-US" smtClean="0"/>
              <a:t>‹#›</a:t>
            </a:fld>
            <a:endParaRPr kumimoji="1" lang="ja-JP" altLang="en-US"/>
          </a:p>
        </p:txBody>
      </p:sp>
    </p:spTree>
    <p:extLst>
      <p:ext uri="{BB962C8B-B14F-4D97-AF65-F5344CB8AC3E}">
        <p14:creationId xmlns:p14="http://schemas.microsoft.com/office/powerpoint/2010/main" val="1866742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66B896F-EF0B-4508-A2F0-31283F3DCD56}" type="datetimeFigureOut">
              <a:rPr kumimoji="1" lang="ja-JP" altLang="en-US" smtClean="0"/>
              <a:t>2023/4/3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F9F9C6-9D83-459B-AAF3-82BF7CCB39A4}" type="slidenum">
              <a:rPr kumimoji="1" lang="ja-JP" altLang="en-US" smtClean="0"/>
              <a:t>‹#›</a:t>
            </a:fld>
            <a:endParaRPr kumimoji="1" lang="ja-JP" altLang="en-US"/>
          </a:p>
        </p:txBody>
      </p:sp>
    </p:spTree>
    <p:extLst>
      <p:ext uri="{BB962C8B-B14F-4D97-AF65-F5344CB8AC3E}">
        <p14:creationId xmlns:p14="http://schemas.microsoft.com/office/powerpoint/2010/main" val="93115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66B896F-EF0B-4508-A2F0-31283F3DCD56}" type="datetimeFigureOut">
              <a:rPr kumimoji="1" lang="ja-JP" altLang="en-US" smtClean="0"/>
              <a:t>2023/4/3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FF9F9C6-9D83-459B-AAF3-82BF7CCB39A4}" type="slidenum">
              <a:rPr kumimoji="1" lang="ja-JP" altLang="en-US" smtClean="0"/>
              <a:t>‹#›</a:t>
            </a:fld>
            <a:endParaRPr kumimoji="1" lang="ja-JP" altLang="en-US"/>
          </a:p>
        </p:txBody>
      </p:sp>
    </p:spTree>
    <p:extLst>
      <p:ext uri="{BB962C8B-B14F-4D97-AF65-F5344CB8AC3E}">
        <p14:creationId xmlns:p14="http://schemas.microsoft.com/office/powerpoint/2010/main" val="1402312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60" name="グループ化 2059">
            <a:extLst>
              <a:ext uri="{FF2B5EF4-FFF2-40B4-BE49-F238E27FC236}">
                <a16:creationId xmlns:a16="http://schemas.microsoft.com/office/drawing/2014/main" id="{2D4353EF-C757-E73A-51A7-B401C85B0FB1}"/>
              </a:ext>
            </a:extLst>
          </p:cNvPr>
          <p:cNvGrpSpPr/>
          <p:nvPr/>
        </p:nvGrpSpPr>
        <p:grpSpPr>
          <a:xfrm>
            <a:off x="213912" y="5323585"/>
            <a:ext cx="3082359" cy="1245488"/>
            <a:chOff x="1464000" y="3901051"/>
            <a:chExt cx="3082359" cy="1245488"/>
          </a:xfrm>
        </p:grpSpPr>
        <p:sp>
          <p:nvSpPr>
            <p:cNvPr id="44" name="正方形/長方形 43">
              <a:extLst>
                <a:ext uri="{FF2B5EF4-FFF2-40B4-BE49-F238E27FC236}">
                  <a16:creationId xmlns:a16="http://schemas.microsoft.com/office/drawing/2014/main" id="{78DCE02A-32D6-C8ED-50A5-15013A3E31C6}"/>
                </a:ext>
              </a:extLst>
            </p:cNvPr>
            <p:cNvSpPr/>
            <p:nvPr/>
          </p:nvSpPr>
          <p:spPr>
            <a:xfrm>
              <a:off x="1541917" y="3901051"/>
              <a:ext cx="1445673" cy="121733"/>
            </a:xfrm>
            <a:prstGeom prst="rect">
              <a:avLst/>
            </a:prstGeom>
            <a:solidFill>
              <a:srgbClr val="FCE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7D1805CD-1647-BEEE-4F55-2D841787051D}"/>
                </a:ext>
              </a:extLst>
            </p:cNvPr>
            <p:cNvSpPr/>
            <p:nvPr/>
          </p:nvSpPr>
          <p:spPr>
            <a:xfrm>
              <a:off x="1472119" y="4506363"/>
              <a:ext cx="3074240" cy="152400"/>
            </a:xfrm>
            <a:prstGeom prst="rect">
              <a:avLst/>
            </a:prstGeom>
            <a:solidFill>
              <a:srgbClr val="FCE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9" name="正方形/長方形 2058">
              <a:extLst>
                <a:ext uri="{FF2B5EF4-FFF2-40B4-BE49-F238E27FC236}">
                  <a16:creationId xmlns:a16="http://schemas.microsoft.com/office/drawing/2014/main" id="{C74F32D0-5317-D02D-E1D0-AFAD28458F01}"/>
                </a:ext>
              </a:extLst>
            </p:cNvPr>
            <p:cNvSpPr/>
            <p:nvPr/>
          </p:nvSpPr>
          <p:spPr>
            <a:xfrm>
              <a:off x="1464000" y="5021687"/>
              <a:ext cx="2518533" cy="124852"/>
            </a:xfrm>
            <a:prstGeom prst="rect">
              <a:avLst/>
            </a:prstGeom>
            <a:solidFill>
              <a:srgbClr val="FCE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四角形: 角を丸くする 6">
            <a:extLst>
              <a:ext uri="{FF2B5EF4-FFF2-40B4-BE49-F238E27FC236}">
                <a16:creationId xmlns:a16="http://schemas.microsoft.com/office/drawing/2014/main" id="{76989244-7705-D558-26AC-48F7E857261B}"/>
              </a:ext>
            </a:extLst>
          </p:cNvPr>
          <p:cNvSpPr/>
          <p:nvPr/>
        </p:nvSpPr>
        <p:spPr>
          <a:xfrm>
            <a:off x="942649" y="1382979"/>
            <a:ext cx="4766009" cy="198327"/>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0" name="正方形/長方形 1039">
            <a:extLst>
              <a:ext uri="{FF2B5EF4-FFF2-40B4-BE49-F238E27FC236}">
                <a16:creationId xmlns:a16="http://schemas.microsoft.com/office/drawing/2014/main" id="{14C74042-33E6-56DF-0465-6BD3292D1B3D}"/>
              </a:ext>
            </a:extLst>
          </p:cNvPr>
          <p:cNvSpPr/>
          <p:nvPr/>
        </p:nvSpPr>
        <p:spPr>
          <a:xfrm>
            <a:off x="81683" y="107079"/>
            <a:ext cx="6702800" cy="9753747"/>
          </a:xfrm>
          <a:prstGeom prst="rect">
            <a:avLst/>
          </a:prstGeom>
          <a:noFill/>
          <a:ln w="76200">
            <a:solidFill>
              <a:srgbClr val="3E9F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CEC8B828-3BD2-364B-43A5-46A2C667C2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529" y="2206616"/>
            <a:ext cx="2225396" cy="2234055"/>
          </a:xfrm>
          <a:prstGeom prst="rect">
            <a:avLst/>
          </a:prstGeom>
        </p:spPr>
      </p:pic>
      <p:pic>
        <p:nvPicPr>
          <p:cNvPr id="9" name="図 8">
            <a:extLst>
              <a:ext uri="{FF2B5EF4-FFF2-40B4-BE49-F238E27FC236}">
                <a16:creationId xmlns:a16="http://schemas.microsoft.com/office/drawing/2014/main" id="{3F86890B-B0BD-44C1-83E1-4EB1B1A4FE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511005" y="2206483"/>
            <a:ext cx="2190759" cy="2234055"/>
          </a:xfrm>
          <a:prstGeom prst="rect">
            <a:avLst/>
          </a:prstGeom>
        </p:spPr>
      </p:pic>
      <p:grpSp>
        <p:nvGrpSpPr>
          <p:cNvPr id="15" name="グループ化 14">
            <a:extLst>
              <a:ext uri="{FF2B5EF4-FFF2-40B4-BE49-F238E27FC236}">
                <a16:creationId xmlns:a16="http://schemas.microsoft.com/office/drawing/2014/main" id="{2F9D9034-AD9A-6597-6256-FE329E0C6628}"/>
              </a:ext>
            </a:extLst>
          </p:cNvPr>
          <p:cNvGrpSpPr/>
          <p:nvPr/>
        </p:nvGrpSpPr>
        <p:grpSpPr>
          <a:xfrm>
            <a:off x="2322650" y="2215069"/>
            <a:ext cx="406620" cy="2275107"/>
            <a:chOff x="2343430" y="2328726"/>
            <a:chExt cx="406620" cy="2275107"/>
          </a:xfrm>
        </p:grpSpPr>
        <p:pic>
          <p:nvPicPr>
            <p:cNvPr id="13" name="図 12">
              <a:extLst>
                <a:ext uri="{FF2B5EF4-FFF2-40B4-BE49-F238E27FC236}">
                  <a16:creationId xmlns:a16="http://schemas.microsoft.com/office/drawing/2014/main" id="{11A661C8-E209-08B6-A2A7-7F91F76556F7}"/>
                </a:ext>
              </a:extLst>
            </p:cNvPr>
            <p:cNvPicPr>
              <a:picLocks noChangeAspect="1"/>
            </p:cNvPicPr>
            <p:nvPr/>
          </p:nvPicPr>
          <p:blipFill rotWithShape="1">
            <a:blip r:embed="rId2">
              <a:extLst>
                <a:ext uri="{28A0092B-C50C-407E-A947-70E740481C1C}">
                  <a14:useLocalDpi xmlns:a14="http://schemas.microsoft.com/office/drawing/2010/main" val="0"/>
                </a:ext>
              </a:extLst>
            </a:blip>
            <a:srcRect l="76091" t="22347" r="5781" b="26680"/>
            <a:stretch/>
          </p:blipFill>
          <p:spPr>
            <a:xfrm>
              <a:off x="2346637" y="2328726"/>
              <a:ext cx="403413" cy="1138773"/>
            </a:xfrm>
            <a:prstGeom prst="rect">
              <a:avLst/>
            </a:prstGeom>
            <a:blipFill>
              <a:blip r:embed="rId4"/>
              <a:tile tx="0" ty="0" sx="100000" sy="100000" flip="none" algn="tl"/>
            </a:blipFill>
          </p:spPr>
        </p:pic>
        <p:pic>
          <p:nvPicPr>
            <p:cNvPr id="14" name="図 13">
              <a:extLst>
                <a:ext uri="{FF2B5EF4-FFF2-40B4-BE49-F238E27FC236}">
                  <a16:creationId xmlns:a16="http://schemas.microsoft.com/office/drawing/2014/main" id="{60CC193B-3C7E-FC85-69FC-145436A7C78C}"/>
                </a:ext>
              </a:extLst>
            </p:cNvPr>
            <p:cNvPicPr>
              <a:picLocks noChangeAspect="1"/>
            </p:cNvPicPr>
            <p:nvPr/>
          </p:nvPicPr>
          <p:blipFill rotWithShape="1">
            <a:blip r:embed="rId2">
              <a:extLst>
                <a:ext uri="{28A0092B-C50C-407E-A947-70E740481C1C}">
                  <a14:useLocalDpi xmlns:a14="http://schemas.microsoft.com/office/drawing/2010/main" val="0"/>
                </a:ext>
              </a:extLst>
            </a:blip>
            <a:srcRect l="76091" t="22347" r="5781" b="26680"/>
            <a:stretch/>
          </p:blipFill>
          <p:spPr>
            <a:xfrm>
              <a:off x="2343430" y="3465060"/>
              <a:ext cx="403413" cy="1138773"/>
            </a:xfrm>
            <a:prstGeom prst="rect">
              <a:avLst/>
            </a:prstGeom>
            <a:blipFill>
              <a:blip r:embed="rId4"/>
              <a:tile tx="0" ty="0" sx="100000" sy="100000" flip="none" algn="tl"/>
            </a:blipFill>
          </p:spPr>
        </p:pic>
      </p:grpSp>
      <p:grpSp>
        <p:nvGrpSpPr>
          <p:cNvPr id="16" name="グループ化 15">
            <a:extLst>
              <a:ext uri="{FF2B5EF4-FFF2-40B4-BE49-F238E27FC236}">
                <a16:creationId xmlns:a16="http://schemas.microsoft.com/office/drawing/2014/main" id="{32A52AD8-BBE8-BA61-0158-F18642952537}"/>
              </a:ext>
            </a:extLst>
          </p:cNvPr>
          <p:cNvGrpSpPr/>
          <p:nvPr/>
        </p:nvGrpSpPr>
        <p:grpSpPr>
          <a:xfrm>
            <a:off x="2740550" y="2216043"/>
            <a:ext cx="406620" cy="2275107"/>
            <a:chOff x="2343430" y="2328726"/>
            <a:chExt cx="406620" cy="2275107"/>
          </a:xfrm>
        </p:grpSpPr>
        <p:pic>
          <p:nvPicPr>
            <p:cNvPr id="17" name="図 16">
              <a:extLst>
                <a:ext uri="{FF2B5EF4-FFF2-40B4-BE49-F238E27FC236}">
                  <a16:creationId xmlns:a16="http://schemas.microsoft.com/office/drawing/2014/main" id="{1303B93C-932B-5DBD-9F99-3E681B384C58}"/>
                </a:ext>
              </a:extLst>
            </p:cNvPr>
            <p:cNvPicPr>
              <a:picLocks noChangeAspect="1"/>
            </p:cNvPicPr>
            <p:nvPr/>
          </p:nvPicPr>
          <p:blipFill rotWithShape="1">
            <a:blip r:embed="rId2">
              <a:extLst>
                <a:ext uri="{28A0092B-C50C-407E-A947-70E740481C1C}">
                  <a14:useLocalDpi xmlns:a14="http://schemas.microsoft.com/office/drawing/2010/main" val="0"/>
                </a:ext>
              </a:extLst>
            </a:blip>
            <a:srcRect l="76091" t="22347" r="5781" b="26680"/>
            <a:stretch/>
          </p:blipFill>
          <p:spPr>
            <a:xfrm>
              <a:off x="2346637" y="2328726"/>
              <a:ext cx="403413" cy="1138773"/>
            </a:xfrm>
            <a:prstGeom prst="rect">
              <a:avLst/>
            </a:prstGeom>
            <a:blipFill>
              <a:blip r:embed="rId4"/>
              <a:tile tx="0" ty="0" sx="100000" sy="100000" flip="none" algn="tl"/>
            </a:blipFill>
          </p:spPr>
        </p:pic>
        <p:pic>
          <p:nvPicPr>
            <p:cNvPr id="18" name="図 17">
              <a:extLst>
                <a:ext uri="{FF2B5EF4-FFF2-40B4-BE49-F238E27FC236}">
                  <a16:creationId xmlns:a16="http://schemas.microsoft.com/office/drawing/2014/main" id="{D3561354-9845-521F-B5A9-B7D5D60913ED}"/>
                </a:ext>
              </a:extLst>
            </p:cNvPr>
            <p:cNvPicPr>
              <a:picLocks noChangeAspect="1"/>
            </p:cNvPicPr>
            <p:nvPr/>
          </p:nvPicPr>
          <p:blipFill rotWithShape="1">
            <a:blip r:embed="rId2">
              <a:extLst>
                <a:ext uri="{28A0092B-C50C-407E-A947-70E740481C1C}">
                  <a14:useLocalDpi xmlns:a14="http://schemas.microsoft.com/office/drawing/2010/main" val="0"/>
                </a:ext>
              </a:extLst>
            </a:blip>
            <a:srcRect l="76091" t="22347" r="5781" b="26680"/>
            <a:stretch/>
          </p:blipFill>
          <p:spPr>
            <a:xfrm>
              <a:off x="2343430" y="3465060"/>
              <a:ext cx="403413" cy="1138773"/>
            </a:xfrm>
            <a:prstGeom prst="rect">
              <a:avLst/>
            </a:prstGeom>
            <a:blipFill>
              <a:blip r:embed="rId4"/>
              <a:tile tx="0" ty="0" sx="100000" sy="100000" flip="none" algn="tl"/>
            </a:blipFill>
          </p:spPr>
        </p:pic>
      </p:grpSp>
      <p:grpSp>
        <p:nvGrpSpPr>
          <p:cNvPr id="19" name="グループ化 18">
            <a:extLst>
              <a:ext uri="{FF2B5EF4-FFF2-40B4-BE49-F238E27FC236}">
                <a16:creationId xmlns:a16="http://schemas.microsoft.com/office/drawing/2014/main" id="{6F7C04B7-9DB9-1FA4-9078-1790071BFEEA}"/>
              </a:ext>
            </a:extLst>
          </p:cNvPr>
          <p:cNvGrpSpPr/>
          <p:nvPr/>
        </p:nvGrpSpPr>
        <p:grpSpPr>
          <a:xfrm>
            <a:off x="3158450" y="2212936"/>
            <a:ext cx="406620" cy="2275107"/>
            <a:chOff x="2343430" y="2328726"/>
            <a:chExt cx="406620" cy="2275107"/>
          </a:xfrm>
        </p:grpSpPr>
        <p:pic>
          <p:nvPicPr>
            <p:cNvPr id="20" name="図 19">
              <a:extLst>
                <a:ext uri="{FF2B5EF4-FFF2-40B4-BE49-F238E27FC236}">
                  <a16:creationId xmlns:a16="http://schemas.microsoft.com/office/drawing/2014/main" id="{5512E55C-D8D2-D5B3-9C24-AAED430E478A}"/>
                </a:ext>
              </a:extLst>
            </p:cNvPr>
            <p:cNvPicPr>
              <a:picLocks noChangeAspect="1"/>
            </p:cNvPicPr>
            <p:nvPr/>
          </p:nvPicPr>
          <p:blipFill rotWithShape="1">
            <a:blip r:embed="rId2">
              <a:extLst>
                <a:ext uri="{28A0092B-C50C-407E-A947-70E740481C1C}">
                  <a14:useLocalDpi xmlns:a14="http://schemas.microsoft.com/office/drawing/2010/main" val="0"/>
                </a:ext>
              </a:extLst>
            </a:blip>
            <a:srcRect l="76091" t="22347" r="5781" b="26680"/>
            <a:stretch/>
          </p:blipFill>
          <p:spPr>
            <a:xfrm>
              <a:off x="2346637" y="2328726"/>
              <a:ext cx="403413" cy="1138773"/>
            </a:xfrm>
            <a:prstGeom prst="rect">
              <a:avLst/>
            </a:prstGeom>
            <a:blipFill>
              <a:blip r:embed="rId4"/>
              <a:tile tx="0" ty="0" sx="100000" sy="100000" flip="none" algn="tl"/>
            </a:blipFill>
          </p:spPr>
        </p:pic>
        <p:pic>
          <p:nvPicPr>
            <p:cNvPr id="21" name="図 20">
              <a:extLst>
                <a:ext uri="{FF2B5EF4-FFF2-40B4-BE49-F238E27FC236}">
                  <a16:creationId xmlns:a16="http://schemas.microsoft.com/office/drawing/2014/main" id="{24A89460-3A0A-2888-CFF1-05233708BE3C}"/>
                </a:ext>
              </a:extLst>
            </p:cNvPr>
            <p:cNvPicPr>
              <a:picLocks noChangeAspect="1"/>
            </p:cNvPicPr>
            <p:nvPr/>
          </p:nvPicPr>
          <p:blipFill rotWithShape="1">
            <a:blip r:embed="rId2">
              <a:extLst>
                <a:ext uri="{28A0092B-C50C-407E-A947-70E740481C1C}">
                  <a14:useLocalDpi xmlns:a14="http://schemas.microsoft.com/office/drawing/2010/main" val="0"/>
                </a:ext>
              </a:extLst>
            </a:blip>
            <a:srcRect l="76091" t="22347" r="5781" b="26680"/>
            <a:stretch/>
          </p:blipFill>
          <p:spPr>
            <a:xfrm>
              <a:off x="2343430" y="3465060"/>
              <a:ext cx="403413" cy="1138773"/>
            </a:xfrm>
            <a:prstGeom prst="rect">
              <a:avLst/>
            </a:prstGeom>
            <a:blipFill>
              <a:blip r:embed="rId4"/>
              <a:tile tx="0" ty="0" sx="100000" sy="100000" flip="none" algn="tl"/>
            </a:blipFill>
          </p:spPr>
        </p:pic>
      </p:grpSp>
      <p:grpSp>
        <p:nvGrpSpPr>
          <p:cNvPr id="22" name="グループ化 21">
            <a:extLst>
              <a:ext uri="{FF2B5EF4-FFF2-40B4-BE49-F238E27FC236}">
                <a16:creationId xmlns:a16="http://schemas.microsoft.com/office/drawing/2014/main" id="{77DB1459-FF13-AFA5-438F-1CA95DBE3734}"/>
              </a:ext>
            </a:extLst>
          </p:cNvPr>
          <p:cNvGrpSpPr/>
          <p:nvPr/>
        </p:nvGrpSpPr>
        <p:grpSpPr>
          <a:xfrm>
            <a:off x="3576350" y="2213910"/>
            <a:ext cx="406620" cy="2275107"/>
            <a:chOff x="2343430" y="2328726"/>
            <a:chExt cx="406620" cy="2275107"/>
          </a:xfrm>
        </p:grpSpPr>
        <p:pic>
          <p:nvPicPr>
            <p:cNvPr id="23" name="図 22">
              <a:extLst>
                <a:ext uri="{FF2B5EF4-FFF2-40B4-BE49-F238E27FC236}">
                  <a16:creationId xmlns:a16="http://schemas.microsoft.com/office/drawing/2014/main" id="{2483B867-0C61-5C5E-9723-0AAFAF4D7F23}"/>
                </a:ext>
              </a:extLst>
            </p:cNvPr>
            <p:cNvPicPr>
              <a:picLocks noChangeAspect="1"/>
            </p:cNvPicPr>
            <p:nvPr/>
          </p:nvPicPr>
          <p:blipFill rotWithShape="1">
            <a:blip r:embed="rId2">
              <a:extLst>
                <a:ext uri="{28A0092B-C50C-407E-A947-70E740481C1C}">
                  <a14:useLocalDpi xmlns:a14="http://schemas.microsoft.com/office/drawing/2010/main" val="0"/>
                </a:ext>
              </a:extLst>
            </a:blip>
            <a:srcRect l="76091" t="22347" r="5781" b="26680"/>
            <a:stretch/>
          </p:blipFill>
          <p:spPr>
            <a:xfrm>
              <a:off x="2346637" y="2328726"/>
              <a:ext cx="403413" cy="1138773"/>
            </a:xfrm>
            <a:prstGeom prst="rect">
              <a:avLst/>
            </a:prstGeom>
            <a:blipFill>
              <a:blip r:embed="rId4"/>
              <a:tile tx="0" ty="0" sx="100000" sy="100000" flip="none" algn="tl"/>
            </a:blipFill>
          </p:spPr>
        </p:pic>
        <p:pic>
          <p:nvPicPr>
            <p:cNvPr id="24" name="図 23">
              <a:extLst>
                <a:ext uri="{FF2B5EF4-FFF2-40B4-BE49-F238E27FC236}">
                  <a16:creationId xmlns:a16="http://schemas.microsoft.com/office/drawing/2014/main" id="{C0E005B3-20B9-81DF-7E3E-CF7186835C22}"/>
                </a:ext>
              </a:extLst>
            </p:cNvPr>
            <p:cNvPicPr>
              <a:picLocks noChangeAspect="1"/>
            </p:cNvPicPr>
            <p:nvPr/>
          </p:nvPicPr>
          <p:blipFill rotWithShape="1">
            <a:blip r:embed="rId2">
              <a:extLst>
                <a:ext uri="{28A0092B-C50C-407E-A947-70E740481C1C}">
                  <a14:useLocalDpi xmlns:a14="http://schemas.microsoft.com/office/drawing/2010/main" val="0"/>
                </a:ext>
              </a:extLst>
            </a:blip>
            <a:srcRect l="76091" t="22347" r="5781" b="26680"/>
            <a:stretch/>
          </p:blipFill>
          <p:spPr>
            <a:xfrm>
              <a:off x="2343430" y="3465060"/>
              <a:ext cx="403413" cy="1138773"/>
            </a:xfrm>
            <a:prstGeom prst="rect">
              <a:avLst/>
            </a:prstGeom>
            <a:blipFill>
              <a:blip r:embed="rId4"/>
              <a:tile tx="0" ty="0" sx="100000" sy="100000" flip="none" algn="tl"/>
            </a:blipFill>
          </p:spPr>
        </p:pic>
      </p:grpSp>
      <p:grpSp>
        <p:nvGrpSpPr>
          <p:cNvPr id="25" name="グループ化 24">
            <a:extLst>
              <a:ext uri="{FF2B5EF4-FFF2-40B4-BE49-F238E27FC236}">
                <a16:creationId xmlns:a16="http://schemas.microsoft.com/office/drawing/2014/main" id="{DC4A40C6-C55C-A425-9583-2624711DF3D1}"/>
              </a:ext>
            </a:extLst>
          </p:cNvPr>
          <p:cNvGrpSpPr/>
          <p:nvPr/>
        </p:nvGrpSpPr>
        <p:grpSpPr>
          <a:xfrm>
            <a:off x="3960929" y="2214368"/>
            <a:ext cx="406620" cy="2275107"/>
            <a:chOff x="2343430" y="2328726"/>
            <a:chExt cx="406620" cy="2275107"/>
          </a:xfrm>
        </p:grpSpPr>
        <p:pic>
          <p:nvPicPr>
            <p:cNvPr id="26" name="図 25">
              <a:extLst>
                <a:ext uri="{FF2B5EF4-FFF2-40B4-BE49-F238E27FC236}">
                  <a16:creationId xmlns:a16="http://schemas.microsoft.com/office/drawing/2014/main" id="{0F3FE7E6-0E0F-BFA6-B490-EAE2B9FCC955}"/>
                </a:ext>
              </a:extLst>
            </p:cNvPr>
            <p:cNvPicPr>
              <a:picLocks noChangeAspect="1"/>
            </p:cNvPicPr>
            <p:nvPr/>
          </p:nvPicPr>
          <p:blipFill rotWithShape="1">
            <a:blip r:embed="rId2">
              <a:extLst>
                <a:ext uri="{28A0092B-C50C-407E-A947-70E740481C1C}">
                  <a14:useLocalDpi xmlns:a14="http://schemas.microsoft.com/office/drawing/2010/main" val="0"/>
                </a:ext>
              </a:extLst>
            </a:blip>
            <a:srcRect l="76091" t="22347" r="5781" b="26680"/>
            <a:stretch/>
          </p:blipFill>
          <p:spPr>
            <a:xfrm>
              <a:off x="2346637" y="2328726"/>
              <a:ext cx="403413" cy="1138773"/>
            </a:xfrm>
            <a:prstGeom prst="rect">
              <a:avLst/>
            </a:prstGeom>
            <a:blipFill>
              <a:blip r:embed="rId4"/>
              <a:tile tx="0" ty="0" sx="100000" sy="100000" flip="none" algn="tl"/>
            </a:blipFill>
          </p:spPr>
        </p:pic>
        <p:pic>
          <p:nvPicPr>
            <p:cNvPr id="27" name="図 26">
              <a:extLst>
                <a:ext uri="{FF2B5EF4-FFF2-40B4-BE49-F238E27FC236}">
                  <a16:creationId xmlns:a16="http://schemas.microsoft.com/office/drawing/2014/main" id="{18020BD3-6EB5-BEBD-BB81-2DFFD8CB0FA4}"/>
                </a:ext>
              </a:extLst>
            </p:cNvPr>
            <p:cNvPicPr>
              <a:picLocks noChangeAspect="1"/>
            </p:cNvPicPr>
            <p:nvPr/>
          </p:nvPicPr>
          <p:blipFill rotWithShape="1">
            <a:blip r:embed="rId2">
              <a:extLst>
                <a:ext uri="{28A0092B-C50C-407E-A947-70E740481C1C}">
                  <a14:useLocalDpi xmlns:a14="http://schemas.microsoft.com/office/drawing/2010/main" val="0"/>
                </a:ext>
              </a:extLst>
            </a:blip>
            <a:srcRect l="76091" t="22347" r="5781" b="26680"/>
            <a:stretch/>
          </p:blipFill>
          <p:spPr>
            <a:xfrm>
              <a:off x="2343430" y="3465060"/>
              <a:ext cx="403413" cy="1138773"/>
            </a:xfrm>
            <a:prstGeom prst="rect">
              <a:avLst/>
            </a:prstGeom>
            <a:blipFill>
              <a:blip r:embed="rId4"/>
              <a:tile tx="0" ty="0" sx="100000" sy="100000" flip="none" algn="tl"/>
            </a:blipFill>
          </p:spPr>
        </p:pic>
      </p:grpSp>
      <p:pic>
        <p:nvPicPr>
          <p:cNvPr id="33" name="図 32">
            <a:extLst>
              <a:ext uri="{FF2B5EF4-FFF2-40B4-BE49-F238E27FC236}">
                <a16:creationId xmlns:a16="http://schemas.microsoft.com/office/drawing/2014/main" id="{F1AAFE83-60E7-0CC7-D45B-5E6CF1574D6C}"/>
              </a:ext>
            </a:extLst>
          </p:cNvPr>
          <p:cNvPicPr>
            <a:picLocks noChangeAspect="1"/>
          </p:cNvPicPr>
          <p:nvPr/>
        </p:nvPicPr>
        <p:blipFill rotWithShape="1">
          <a:blip r:embed="rId2">
            <a:extLst>
              <a:ext uri="{28A0092B-C50C-407E-A947-70E740481C1C}">
                <a14:useLocalDpi xmlns:a14="http://schemas.microsoft.com/office/drawing/2010/main" val="0"/>
              </a:ext>
            </a:extLst>
          </a:blip>
          <a:srcRect l="88903" t="14542" r="3626" b="34485"/>
          <a:stretch/>
        </p:blipFill>
        <p:spPr>
          <a:xfrm>
            <a:off x="4367515" y="2195260"/>
            <a:ext cx="166267" cy="1138773"/>
          </a:xfrm>
          <a:prstGeom prst="rect">
            <a:avLst/>
          </a:prstGeom>
          <a:blipFill>
            <a:blip r:embed="rId4"/>
            <a:tile tx="0" ty="0" sx="100000" sy="100000" flip="none" algn="tl"/>
          </a:blipFill>
        </p:spPr>
      </p:pic>
      <p:pic>
        <p:nvPicPr>
          <p:cNvPr id="35" name="図 34">
            <a:extLst>
              <a:ext uri="{FF2B5EF4-FFF2-40B4-BE49-F238E27FC236}">
                <a16:creationId xmlns:a16="http://schemas.microsoft.com/office/drawing/2014/main" id="{DB95AAC1-4E55-7D98-8A59-2485FCE2F94D}"/>
              </a:ext>
            </a:extLst>
          </p:cNvPr>
          <p:cNvPicPr>
            <a:picLocks noChangeAspect="1"/>
          </p:cNvPicPr>
          <p:nvPr/>
        </p:nvPicPr>
        <p:blipFill rotWithShape="1">
          <a:blip r:embed="rId2">
            <a:extLst>
              <a:ext uri="{28A0092B-C50C-407E-A947-70E740481C1C}">
                <a14:useLocalDpi xmlns:a14="http://schemas.microsoft.com/office/drawing/2010/main" val="0"/>
              </a:ext>
            </a:extLst>
          </a:blip>
          <a:srcRect l="88903" t="14542" r="3626" b="34485"/>
          <a:stretch/>
        </p:blipFill>
        <p:spPr>
          <a:xfrm>
            <a:off x="4364200" y="3329148"/>
            <a:ext cx="166267" cy="1138773"/>
          </a:xfrm>
          <a:prstGeom prst="rect">
            <a:avLst/>
          </a:prstGeom>
          <a:blipFill>
            <a:blip r:embed="rId4"/>
            <a:tile tx="0" ty="0" sx="100000" sy="100000" flip="none" algn="tl"/>
          </a:blipFill>
        </p:spPr>
      </p:pic>
      <p:sp>
        <p:nvSpPr>
          <p:cNvPr id="36" name="四角形: 角を丸くする 35">
            <a:extLst>
              <a:ext uri="{FF2B5EF4-FFF2-40B4-BE49-F238E27FC236}">
                <a16:creationId xmlns:a16="http://schemas.microsoft.com/office/drawing/2014/main" id="{371D51F8-8FEB-D626-5A9D-3E3199CAD2A8}"/>
              </a:ext>
            </a:extLst>
          </p:cNvPr>
          <p:cNvSpPr/>
          <p:nvPr/>
        </p:nvSpPr>
        <p:spPr>
          <a:xfrm>
            <a:off x="1792027" y="1992471"/>
            <a:ext cx="3164031" cy="198327"/>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F47CF7C4-8B4C-E397-5F81-93255DDBA3E9}"/>
              </a:ext>
            </a:extLst>
          </p:cNvPr>
          <p:cNvSpPr txBox="1"/>
          <p:nvPr/>
        </p:nvSpPr>
        <p:spPr>
          <a:xfrm>
            <a:off x="671562" y="901204"/>
            <a:ext cx="5424439" cy="1446550"/>
          </a:xfrm>
          <a:prstGeom prst="rect">
            <a:avLst/>
          </a:prstGeom>
          <a:noFill/>
        </p:spPr>
        <p:txBody>
          <a:bodyPr wrap="square" rtlCol="0">
            <a:spAutoFit/>
          </a:bodyPr>
          <a:lstStyle/>
          <a:p>
            <a:pPr algn="ctr"/>
            <a:r>
              <a:rPr kumimoji="1" lang="ja-JP" altLang="en-US" sz="4400" dirty="0">
                <a:solidFill>
                  <a:srgbClr val="00B0F0"/>
                </a:solidFill>
                <a:latin typeface="源真ゴシック Bold" panose="020B0602020203020207" pitchFamily="50" charset="-128"/>
                <a:ea typeface="源真ゴシック Bold" panose="020B0602020203020207" pitchFamily="50" charset="-128"/>
                <a:cs typeface="源真ゴシック Bold" panose="020B0602020203020207" pitchFamily="50" charset="-128"/>
              </a:rPr>
              <a:t>福祉</a:t>
            </a:r>
            <a:r>
              <a:rPr kumimoji="1" lang="ja-JP" altLang="en-US" sz="3600" dirty="0">
                <a:solidFill>
                  <a:srgbClr val="00B0F0"/>
                </a:solidFill>
                <a:latin typeface="源真ゴシック Bold" panose="020B0602020203020207" pitchFamily="50" charset="-128"/>
                <a:ea typeface="源真ゴシック Bold" panose="020B0602020203020207" pitchFamily="50" charset="-128"/>
                <a:cs typeface="源真ゴシック Bold" panose="020B0602020203020207" pitchFamily="50" charset="-128"/>
              </a:rPr>
              <a:t>の</a:t>
            </a:r>
            <a:r>
              <a:rPr kumimoji="1" lang="ja-JP" altLang="en-US" sz="4400" dirty="0">
                <a:solidFill>
                  <a:srgbClr val="00B0F0"/>
                </a:solidFill>
                <a:latin typeface="源真ゴシック Bold" panose="020B0602020203020207" pitchFamily="50" charset="-128"/>
                <a:ea typeface="源真ゴシック Bold" panose="020B0602020203020207" pitchFamily="50" charset="-128"/>
                <a:cs typeface="源真ゴシック Bold" panose="020B0602020203020207" pitchFamily="50" charset="-128"/>
              </a:rPr>
              <a:t>就活フェスタ</a:t>
            </a:r>
            <a:endParaRPr kumimoji="1" lang="en-US" altLang="ja-JP" sz="4400" dirty="0">
              <a:solidFill>
                <a:srgbClr val="00B0F0"/>
              </a:solidFill>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algn="ctr"/>
            <a:r>
              <a:rPr kumimoji="1" lang="en-US" altLang="ja-JP" sz="4400" dirty="0">
                <a:solidFill>
                  <a:srgbClr val="00B0F0"/>
                </a:solidFill>
                <a:latin typeface="源真ゴシック Bold" panose="020B0602020203020207" pitchFamily="50" charset="-128"/>
                <a:ea typeface="源真ゴシック Bold" panose="020B0602020203020207" pitchFamily="50" charset="-128"/>
                <a:cs typeface="源真ゴシック Bold" panose="020B0602020203020207" pitchFamily="50" charset="-128"/>
              </a:rPr>
              <a:t>in</a:t>
            </a:r>
            <a:r>
              <a:rPr kumimoji="1" lang="ja-JP" altLang="en-US" sz="4400" dirty="0">
                <a:solidFill>
                  <a:srgbClr val="00B0F0"/>
                </a:solidFill>
                <a:latin typeface="源真ゴシック Bold" panose="020B0602020203020207" pitchFamily="50" charset="-128"/>
                <a:ea typeface="源真ゴシック Bold" panose="020B0602020203020207" pitchFamily="50" charset="-128"/>
                <a:cs typeface="源真ゴシック Bold" panose="020B0602020203020207" pitchFamily="50" charset="-128"/>
              </a:rPr>
              <a:t> </a:t>
            </a:r>
            <a:r>
              <a:rPr kumimoji="1" lang="en-US" altLang="ja-JP" sz="4400" dirty="0">
                <a:solidFill>
                  <a:srgbClr val="00B0F0"/>
                </a:solidFill>
                <a:latin typeface="源真ゴシック Bold" panose="020B0602020203020207" pitchFamily="50" charset="-128"/>
                <a:ea typeface="源真ゴシック Bold" panose="020B0602020203020207" pitchFamily="50" charset="-128"/>
                <a:cs typeface="源真ゴシック Bold" panose="020B0602020203020207" pitchFamily="50" charset="-128"/>
              </a:rPr>
              <a:t>Fukuoka</a:t>
            </a:r>
          </a:p>
        </p:txBody>
      </p:sp>
      <p:sp>
        <p:nvSpPr>
          <p:cNvPr id="37" name="テキスト ボックス 36">
            <a:extLst>
              <a:ext uri="{FF2B5EF4-FFF2-40B4-BE49-F238E27FC236}">
                <a16:creationId xmlns:a16="http://schemas.microsoft.com/office/drawing/2014/main" id="{B29C66FA-B7D1-43A3-B2D0-C3117BEB2C9B}"/>
              </a:ext>
            </a:extLst>
          </p:cNvPr>
          <p:cNvSpPr txBox="1"/>
          <p:nvPr/>
        </p:nvSpPr>
        <p:spPr>
          <a:xfrm>
            <a:off x="2112567" y="2483078"/>
            <a:ext cx="3599288" cy="1354217"/>
          </a:xfrm>
          <a:prstGeom prst="rect">
            <a:avLst/>
          </a:prstGeom>
          <a:noFill/>
        </p:spPr>
        <p:txBody>
          <a:bodyPr wrap="square" rtlCol="0">
            <a:spAutoFit/>
          </a:bodyPr>
          <a:lstStyle/>
          <a:p>
            <a:r>
              <a:rPr kumimoji="1" lang="ja-JP" altLang="en-US" sz="4100" dirty="0">
                <a:ln w="76200">
                  <a:solidFill>
                    <a:schemeClr val="tx1"/>
                  </a:solidFill>
                </a:ln>
                <a:latin typeface="HG創英角ｺﾞｼｯｸUB" panose="020B0909000000000000" pitchFamily="49" charset="-128"/>
                <a:ea typeface="HG創英角ｺﾞｼｯｸUB" panose="020B0909000000000000" pitchFamily="49" charset="-128"/>
              </a:rPr>
              <a:t>自分の殻を</a:t>
            </a:r>
            <a:endParaRPr kumimoji="1" lang="en-US" altLang="ja-JP" sz="4100" dirty="0">
              <a:ln w="76200">
                <a:solidFill>
                  <a:schemeClr val="tx1"/>
                </a:solidFill>
              </a:ln>
              <a:latin typeface="HG創英角ｺﾞｼｯｸUB" panose="020B0909000000000000" pitchFamily="49" charset="-128"/>
              <a:ea typeface="HG創英角ｺﾞｼｯｸUB" panose="020B0909000000000000" pitchFamily="49" charset="-128"/>
            </a:endParaRPr>
          </a:p>
          <a:p>
            <a:r>
              <a:rPr kumimoji="1" lang="ja-JP" altLang="en-US" sz="4100" dirty="0">
                <a:ln w="76200">
                  <a:solidFill>
                    <a:schemeClr val="tx1"/>
                  </a:solidFill>
                </a:ln>
                <a:latin typeface="HG創英角ｺﾞｼｯｸUB" panose="020B0909000000000000" pitchFamily="49" charset="-128"/>
                <a:ea typeface="HG創英角ｺﾞｼｯｸUB" panose="020B0909000000000000" pitchFamily="49" charset="-128"/>
              </a:rPr>
              <a:t>突き破れ！</a:t>
            </a:r>
          </a:p>
        </p:txBody>
      </p:sp>
      <p:grpSp>
        <p:nvGrpSpPr>
          <p:cNvPr id="39" name="グループ化 38">
            <a:extLst>
              <a:ext uri="{FF2B5EF4-FFF2-40B4-BE49-F238E27FC236}">
                <a16:creationId xmlns:a16="http://schemas.microsoft.com/office/drawing/2014/main" id="{5F456C5F-6B3C-4CB3-A78E-608227EAA5B3}"/>
              </a:ext>
            </a:extLst>
          </p:cNvPr>
          <p:cNvGrpSpPr/>
          <p:nvPr/>
        </p:nvGrpSpPr>
        <p:grpSpPr>
          <a:xfrm>
            <a:off x="237291" y="261906"/>
            <a:ext cx="2855318" cy="725629"/>
            <a:chOff x="380903" y="408821"/>
            <a:chExt cx="2675467" cy="827689"/>
          </a:xfrm>
        </p:grpSpPr>
        <p:pic>
          <p:nvPicPr>
            <p:cNvPr id="40" name="図 39">
              <a:extLst>
                <a:ext uri="{FF2B5EF4-FFF2-40B4-BE49-F238E27FC236}">
                  <a16:creationId xmlns:a16="http://schemas.microsoft.com/office/drawing/2014/main" id="{052E3B3F-5536-59DA-E67D-1F3E87A4B2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0903" y="408821"/>
              <a:ext cx="2675467" cy="827689"/>
            </a:xfrm>
            <a:prstGeom prst="rect">
              <a:avLst/>
            </a:prstGeom>
          </p:spPr>
        </p:pic>
        <p:sp>
          <p:nvSpPr>
            <p:cNvPr id="41" name="テキスト ボックス 40">
              <a:extLst>
                <a:ext uri="{FF2B5EF4-FFF2-40B4-BE49-F238E27FC236}">
                  <a16:creationId xmlns:a16="http://schemas.microsoft.com/office/drawing/2014/main" id="{B61C5F6C-E200-616B-97D2-80B00B5138B0}"/>
                </a:ext>
              </a:extLst>
            </p:cNvPr>
            <p:cNvSpPr txBox="1"/>
            <p:nvPr/>
          </p:nvSpPr>
          <p:spPr>
            <a:xfrm>
              <a:off x="577153" y="449065"/>
              <a:ext cx="2420691" cy="523220"/>
            </a:xfrm>
            <a:prstGeom prst="rect">
              <a:avLst/>
            </a:prstGeom>
            <a:noFill/>
          </p:spPr>
          <p:txBody>
            <a:bodyPr wrap="square" rtlCol="0">
              <a:spAutoFit/>
            </a:bodyPr>
            <a:lstStyle/>
            <a:p>
              <a:r>
                <a:rPr kumimoji="1" lang="ja-JP" altLang="en-US" sz="2800" dirty="0">
                  <a:solidFill>
                    <a:srgbClr val="00B0F0"/>
                  </a:solidFill>
                  <a:latin typeface="源真ゴシック Bold" panose="020B0602020203020207" pitchFamily="50" charset="-128"/>
                  <a:ea typeface="源真ゴシック Bold" panose="020B0602020203020207" pitchFamily="50" charset="-128"/>
                  <a:cs typeface="源真ゴシック Bold" panose="020B0602020203020207" pitchFamily="50" charset="-128"/>
                </a:rPr>
                <a:t>学生のための</a:t>
              </a:r>
            </a:p>
          </p:txBody>
        </p:sp>
      </p:grpSp>
      <p:sp>
        <p:nvSpPr>
          <p:cNvPr id="42" name="テキスト ボックス 41">
            <a:extLst>
              <a:ext uri="{FF2B5EF4-FFF2-40B4-BE49-F238E27FC236}">
                <a16:creationId xmlns:a16="http://schemas.microsoft.com/office/drawing/2014/main" id="{DF644C33-B198-5B5A-B724-3A73BA880DF6}"/>
              </a:ext>
            </a:extLst>
          </p:cNvPr>
          <p:cNvSpPr txBox="1"/>
          <p:nvPr/>
        </p:nvSpPr>
        <p:spPr>
          <a:xfrm>
            <a:off x="2138308" y="2486026"/>
            <a:ext cx="3599288" cy="1323439"/>
          </a:xfrm>
          <a:prstGeom prst="rect">
            <a:avLst/>
          </a:prstGeom>
          <a:noFill/>
        </p:spPr>
        <p:txBody>
          <a:bodyPr wrap="square" rtlCol="0">
            <a:spAutoFit/>
          </a:bodyPr>
          <a:lstStyle/>
          <a:p>
            <a:r>
              <a:rPr kumimoji="1" lang="ja-JP" altLang="en-US" sz="4000" dirty="0">
                <a:solidFill>
                  <a:schemeClr val="bg1"/>
                </a:solidFill>
                <a:latin typeface="HG創英角ｺﾞｼｯｸUB" panose="020B0909000000000000" pitchFamily="49" charset="-128"/>
                <a:ea typeface="HG創英角ｺﾞｼｯｸUB" panose="020B0909000000000000" pitchFamily="49" charset="-128"/>
              </a:rPr>
              <a:t>自分の殻を</a:t>
            </a:r>
            <a:endParaRPr kumimoji="1" lang="en-US" altLang="ja-JP" sz="4000" dirty="0">
              <a:solidFill>
                <a:schemeClr val="bg1"/>
              </a:solidFill>
              <a:latin typeface="HG創英角ｺﾞｼｯｸUB" panose="020B0909000000000000" pitchFamily="49" charset="-128"/>
              <a:ea typeface="HG創英角ｺﾞｼｯｸUB" panose="020B0909000000000000" pitchFamily="49" charset="-128"/>
            </a:endParaRPr>
          </a:p>
          <a:p>
            <a:r>
              <a:rPr kumimoji="1" lang="ja-JP" altLang="en-US" sz="4000" dirty="0">
                <a:solidFill>
                  <a:schemeClr val="bg1"/>
                </a:solidFill>
                <a:latin typeface="HG創英角ｺﾞｼｯｸUB" panose="020B0909000000000000" pitchFamily="49" charset="-128"/>
                <a:ea typeface="HG創英角ｺﾞｼｯｸUB" panose="020B0909000000000000" pitchFamily="49" charset="-128"/>
              </a:rPr>
              <a:t>突き破れ！</a:t>
            </a:r>
          </a:p>
        </p:txBody>
      </p:sp>
      <p:sp>
        <p:nvSpPr>
          <p:cNvPr id="43" name="正方形/長方形 42">
            <a:extLst>
              <a:ext uri="{FF2B5EF4-FFF2-40B4-BE49-F238E27FC236}">
                <a16:creationId xmlns:a16="http://schemas.microsoft.com/office/drawing/2014/main" id="{0A45CCBB-3C48-9F63-00F6-F2DAF6E84571}"/>
              </a:ext>
            </a:extLst>
          </p:cNvPr>
          <p:cNvSpPr/>
          <p:nvPr/>
        </p:nvSpPr>
        <p:spPr>
          <a:xfrm>
            <a:off x="115351" y="6674165"/>
            <a:ext cx="6669132" cy="3215171"/>
          </a:xfrm>
          <a:prstGeom prst="rect">
            <a:avLst/>
          </a:prstGeom>
          <a:solidFill>
            <a:srgbClr val="3E9F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B8C2C558-416C-6FBE-B6C3-EFC3F0C78F9D}"/>
              </a:ext>
            </a:extLst>
          </p:cNvPr>
          <p:cNvSpPr/>
          <p:nvPr/>
        </p:nvSpPr>
        <p:spPr>
          <a:xfrm>
            <a:off x="3469110" y="5428696"/>
            <a:ext cx="3179213" cy="152400"/>
          </a:xfrm>
          <a:prstGeom prst="rect">
            <a:avLst/>
          </a:prstGeom>
          <a:solidFill>
            <a:srgbClr val="FCE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F276422C-8BB7-ACEE-D66C-F37556C3FC2C}"/>
              </a:ext>
            </a:extLst>
          </p:cNvPr>
          <p:cNvSpPr/>
          <p:nvPr/>
        </p:nvSpPr>
        <p:spPr>
          <a:xfrm>
            <a:off x="3501944" y="5824503"/>
            <a:ext cx="3074240" cy="182320"/>
          </a:xfrm>
          <a:prstGeom prst="rect">
            <a:avLst/>
          </a:prstGeom>
          <a:solidFill>
            <a:srgbClr val="FCE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209B40EE-5CE9-828D-5D6C-F749D76BA47F}"/>
              </a:ext>
            </a:extLst>
          </p:cNvPr>
          <p:cNvSpPr txBox="1"/>
          <p:nvPr/>
        </p:nvSpPr>
        <p:spPr>
          <a:xfrm>
            <a:off x="274726" y="4744395"/>
            <a:ext cx="541655" cy="307777"/>
          </a:xfrm>
          <a:prstGeom prst="rect">
            <a:avLst/>
          </a:prstGeom>
          <a:noFill/>
          <a:ln>
            <a:solidFill>
              <a:srgbClr val="00B0F0"/>
            </a:solidFill>
          </a:ln>
        </p:spPr>
        <p:txBody>
          <a:bodyPr wrap="square" rtlCol="0">
            <a:spAutoFit/>
          </a:bodyPr>
          <a:lstStyle/>
          <a:p>
            <a:pPr algn="ctr"/>
            <a:r>
              <a:rPr kumimoji="1" lang="ja-JP" altLang="en-US" sz="1400" dirty="0">
                <a:solidFill>
                  <a:srgbClr val="00B0F0"/>
                </a:solidFill>
                <a:latin typeface="Yu Gothic UI Semibold" panose="020B0700000000000000" pitchFamily="50" charset="-128"/>
                <a:ea typeface="Yu Gothic UI Semibold" panose="020B0700000000000000" pitchFamily="50" charset="-128"/>
              </a:rPr>
              <a:t>とき</a:t>
            </a:r>
          </a:p>
        </p:txBody>
      </p:sp>
      <p:sp>
        <p:nvSpPr>
          <p:cNvPr id="56" name="テキスト ボックス 55">
            <a:extLst>
              <a:ext uri="{FF2B5EF4-FFF2-40B4-BE49-F238E27FC236}">
                <a16:creationId xmlns:a16="http://schemas.microsoft.com/office/drawing/2014/main" id="{3E29A8C1-F92D-1ABF-9F61-57E155ED7E95}"/>
              </a:ext>
            </a:extLst>
          </p:cNvPr>
          <p:cNvSpPr txBox="1"/>
          <p:nvPr/>
        </p:nvSpPr>
        <p:spPr>
          <a:xfrm>
            <a:off x="3527440" y="4737924"/>
            <a:ext cx="633090" cy="307777"/>
          </a:xfrm>
          <a:prstGeom prst="rect">
            <a:avLst/>
          </a:prstGeom>
          <a:noFill/>
          <a:ln>
            <a:solidFill>
              <a:srgbClr val="00B0F0"/>
            </a:solidFill>
          </a:ln>
        </p:spPr>
        <p:txBody>
          <a:bodyPr wrap="square" rtlCol="0">
            <a:spAutoFit/>
          </a:bodyPr>
          <a:lstStyle/>
          <a:p>
            <a:pPr algn="ctr"/>
            <a:r>
              <a:rPr kumimoji="1" lang="ja-JP" altLang="en-US" sz="1400" dirty="0">
                <a:solidFill>
                  <a:srgbClr val="00B0F0"/>
                </a:solidFill>
                <a:latin typeface="Yu Gothic UI Semibold" panose="020B0700000000000000" pitchFamily="50" charset="-128"/>
                <a:ea typeface="Yu Gothic UI Semibold" panose="020B0700000000000000" pitchFamily="50" charset="-128"/>
              </a:rPr>
              <a:t>ところ</a:t>
            </a:r>
          </a:p>
        </p:txBody>
      </p:sp>
      <p:sp>
        <p:nvSpPr>
          <p:cNvPr id="57" name="テキスト ボックス 56">
            <a:extLst>
              <a:ext uri="{FF2B5EF4-FFF2-40B4-BE49-F238E27FC236}">
                <a16:creationId xmlns:a16="http://schemas.microsoft.com/office/drawing/2014/main" id="{755ECB3D-2FEB-BE03-6D8D-A1E2064942A6}"/>
              </a:ext>
            </a:extLst>
          </p:cNvPr>
          <p:cNvSpPr txBox="1"/>
          <p:nvPr/>
        </p:nvSpPr>
        <p:spPr>
          <a:xfrm>
            <a:off x="334644" y="6807528"/>
            <a:ext cx="757556" cy="307777"/>
          </a:xfrm>
          <a:prstGeom prst="rect">
            <a:avLst/>
          </a:prstGeom>
          <a:noFill/>
          <a:ln>
            <a:solidFill>
              <a:schemeClr val="bg1"/>
            </a:solidFill>
          </a:ln>
        </p:spPr>
        <p:txBody>
          <a:bodyPr wrap="square" rtlCol="0">
            <a:spAutoFit/>
          </a:bodyPr>
          <a:lstStyle/>
          <a:p>
            <a:pPr algn="ctr"/>
            <a:r>
              <a:rPr kumimoji="1" lang="ja-JP" altLang="en-US" sz="1400" dirty="0">
                <a:solidFill>
                  <a:schemeClr val="bg1"/>
                </a:solidFill>
                <a:latin typeface="Yu Gothic UI Semibold" panose="020B0700000000000000" pitchFamily="50" charset="-128"/>
                <a:ea typeface="Yu Gothic UI Semibold" panose="020B0700000000000000" pitchFamily="50" charset="-128"/>
              </a:rPr>
              <a:t>対象者</a:t>
            </a:r>
          </a:p>
        </p:txBody>
      </p:sp>
      <p:sp>
        <p:nvSpPr>
          <p:cNvPr id="58" name="テキスト ボックス 57">
            <a:extLst>
              <a:ext uri="{FF2B5EF4-FFF2-40B4-BE49-F238E27FC236}">
                <a16:creationId xmlns:a16="http://schemas.microsoft.com/office/drawing/2014/main" id="{51BC81C0-177D-C0BF-F5E0-6E0809D6E3FE}"/>
              </a:ext>
            </a:extLst>
          </p:cNvPr>
          <p:cNvSpPr txBox="1"/>
          <p:nvPr/>
        </p:nvSpPr>
        <p:spPr>
          <a:xfrm>
            <a:off x="250035" y="7146634"/>
            <a:ext cx="3725065" cy="615553"/>
          </a:xfrm>
          <a:prstGeom prst="rect">
            <a:avLst/>
          </a:prstGeom>
          <a:noFill/>
        </p:spPr>
        <p:txBody>
          <a:bodyPr wrap="square" rtlCol="0">
            <a:spAutoFit/>
          </a:bodyPr>
          <a:lstStyle/>
          <a:p>
            <a:r>
              <a:rPr kumimoji="1" lang="ja-JP" altLang="en-US" sz="1600" dirty="0">
                <a:solidFill>
                  <a:schemeClr val="bg1"/>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大学生・短期大学生・専門学校生</a:t>
            </a:r>
            <a:endParaRPr kumimoji="1" lang="en-US" altLang="ja-JP" sz="1600" dirty="0">
              <a:solidFill>
                <a:schemeClr val="bg1"/>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endParaRPr>
          </a:p>
          <a:p>
            <a:r>
              <a:rPr kumimoji="1" lang="ja-JP" altLang="en-US" sz="1600" dirty="0">
                <a:solidFill>
                  <a:schemeClr val="bg1"/>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（全学年参加</a:t>
            </a:r>
            <a:r>
              <a:rPr kumimoji="1" lang="en-US" altLang="ja-JP" sz="1600" dirty="0">
                <a:solidFill>
                  <a:schemeClr val="bg1"/>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OK</a:t>
            </a:r>
            <a:r>
              <a:rPr kumimoji="1" lang="ja-JP" altLang="en-US" sz="1600" dirty="0">
                <a:solidFill>
                  <a:schemeClr val="bg1"/>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a:t>
            </a:r>
            <a:r>
              <a:rPr kumimoji="1" lang="ja-JP" altLang="en-US" dirty="0">
                <a:solidFill>
                  <a:srgbClr val="FFFF0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定員</a:t>
            </a:r>
            <a:r>
              <a:rPr kumimoji="1" lang="en-US" altLang="ja-JP" dirty="0">
                <a:solidFill>
                  <a:srgbClr val="FFFF0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200</a:t>
            </a:r>
            <a:r>
              <a:rPr kumimoji="1" lang="ja-JP" altLang="en-US" dirty="0">
                <a:solidFill>
                  <a:srgbClr val="FFFF0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名</a:t>
            </a:r>
            <a:endParaRPr kumimoji="1" lang="ja-JP" altLang="en-US" sz="1600" dirty="0">
              <a:solidFill>
                <a:srgbClr val="FFFF0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endParaRPr>
          </a:p>
        </p:txBody>
      </p:sp>
      <p:sp>
        <p:nvSpPr>
          <p:cNvPr id="59" name="テキスト ボックス 58">
            <a:extLst>
              <a:ext uri="{FF2B5EF4-FFF2-40B4-BE49-F238E27FC236}">
                <a16:creationId xmlns:a16="http://schemas.microsoft.com/office/drawing/2014/main" id="{EAE14B26-4423-69D7-C645-CD61701D97F4}"/>
              </a:ext>
            </a:extLst>
          </p:cNvPr>
          <p:cNvSpPr txBox="1"/>
          <p:nvPr/>
        </p:nvSpPr>
        <p:spPr>
          <a:xfrm>
            <a:off x="341510" y="7769509"/>
            <a:ext cx="944392" cy="307777"/>
          </a:xfrm>
          <a:prstGeom prst="rect">
            <a:avLst/>
          </a:prstGeom>
          <a:noFill/>
          <a:ln>
            <a:solidFill>
              <a:schemeClr val="bg1"/>
            </a:solidFill>
          </a:ln>
        </p:spPr>
        <p:txBody>
          <a:bodyPr wrap="square" rtlCol="0">
            <a:spAutoFit/>
          </a:bodyPr>
          <a:lstStyle/>
          <a:p>
            <a:pPr algn="ctr"/>
            <a:r>
              <a:rPr kumimoji="1" lang="ja-JP" altLang="en-US" sz="1400" dirty="0">
                <a:solidFill>
                  <a:schemeClr val="bg1"/>
                </a:solidFill>
                <a:latin typeface="Yu Gothic UI Semibold" panose="020B0700000000000000" pitchFamily="50" charset="-128"/>
                <a:ea typeface="Yu Gothic UI Semibold" panose="020B0700000000000000" pitchFamily="50" charset="-128"/>
              </a:rPr>
              <a:t>参加法人</a:t>
            </a:r>
          </a:p>
        </p:txBody>
      </p:sp>
      <p:sp>
        <p:nvSpPr>
          <p:cNvPr id="65" name="テキスト ボックス 64">
            <a:extLst>
              <a:ext uri="{FF2B5EF4-FFF2-40B4-BE49-F238E27FC236}">
                <a16:creationId xmlns:a16="http://schemas.microsoft.com/office/drawing/2014/main" id="{8604DFDC-A537-8F1D-7046-B901E6CEF1B1}"/>
              </a:ext>
            </a:extLst>
          </p:cNvPr>
          <p:cNvSpPr txBox="1"/>
          <p:nvPr/>
        </p:nvSpPr>
        <p:spPr>
          <a:xfrm>
            <a:off x="257905" y="8161833"/>
            <a:ext cx="3725065" cy="400110"/>
          </a:xfrm>
          <a:prstGeom prst="rect">
            <a:avLst/>
          </a:prstGeom>
          <a:noFill/>
        </p:spPr>
        <p:txBody>
          <a:bodyPr wrap="square" rtlCol="0">
            <a:spAutoFit/>
          </a:bodyPr>
          <a:lstStyle/>
          <a:p>
            <a:r>
              <a:rPr kumimoji="1" lang="ja-JP" altLang="en-US" sz="2000" dirty="0">
                <a:solidFill>
                  <a:schemeClr val="bg1"/>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県内福祉関係４０法人</a:t>
            </a:r>
            <a:endParaRPr kumimoji="1" lang="en-US" altLang="ja-JP" sz="2000" dirty="0">
              <a:solidFill>
                <a:schemeClr val="bg1"/>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endParaRPr>
          </a:p>
        </p:txBody>
      </p:sp>
      <p:sp>
        <p:nvSpPr>
          <p:cNvPr id="69" name="矢印: 右 68">
            <a:extLst>
              <a:ext uri="{FF2B5EF4-FFF2-40B4-BE49-F238E27FC236}">
                <a16:creationId xmlns:a16="http://schemas.microsoft.com/office/drawing/2014/main" id="{2A9D8A58-8143-22FE-311B-A51E5FD03ED1}"/>
              </a:ext>
            </a:extLst>
          </p:cNvPr>
          <p:cNvSpPr/>
          <p:nvPr/>
        </p:nvSpPr>
        <p:spPr>
          <a:xfrm>
            <a:off x="3820657" y="8202185"/>
            <a:ext cx="1632116" cy="58633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a:extLst>
              <a:ext uri="{FF2B5EF4-FFF2-40B4-BE49-F238E27FC236}">
                <a16:creationId xmlns:a16="http://schemas.microsoft.com/office/drawing/2014/main" id="{E9A9F346-4D50-9CE7-0DD1-2DD36D9682B9}"/>
              </a:ext>
            </a:extLst>
          </p:cNvPr>
          <p:cNvSpPr txBox="1"/>
          <p:nvPr/>
        </p:nvSpPr>
        <p:spPr>
          <a:xfrm>
            <a:off x="3769858" y="8361813"/>
            <a:ext cx="1647478" cy="276999"/>
          </a:xfrm>
          <a:prstGeom prst="rect">
            <a:avLst/>
          </a:prstGeom>
          <a:noFill/>
        </p:spPr>
        <p:txBody>
          <a:bodyPr wrap="square" rtlCol="0">
            <a:spAutoFit/>
          </a:bodyPr>
          <a:lstStyle/>
          <a:p>
            <a:r>
              <a:rPr kumimoji="1" lang="ja-JP" altLang="en-US" sz="1200" dirty="0">
                <a:solidFill>
                  <a:srgbClr val="FFFF00"/>
                </a:solidFill>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特設サイトを</a:t>
            </a:r>
            <a:r>
              <a:rPr kumimoji="1" lang="en-US" altLang="ja-JP" sz="1200" dirty="0">
                <a:solidFill>
                  <a:srgbClr val="FFFF00"/>
                </a:solidFill>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CHEC</a:t>
            </a:r>
            <a:r>
              <a:rPr kumimoji="1" lang="en-US" altLang="ja-JP" sz="1100" dirty="0">
                <a:solidFill>
                  <a:srgbClr val="FFFF00"/>
                </a:solidFill>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K</a:t>
            </a:r>
          </a:p>
        </p:txBody>
      </p:sp>
      <p:sp>
        <p:nvSpPr>
          <p:cNvPr id="71" name="テキスト ボックス 70">
            <a:extLst>
              <a:ext uri="{FF2B5EF4-FFF2-40B4-BE49-F238E27FC236}">
                <a16:creationId xmlns:a16="http://schemas.microsoft.com/office/drawing/2014/main" id="{FFBC8E41-01F1-1887-E8EE-A44DF36EFD08}"/>
              </a:ext>
            </a:extLst>
          </p:cNvPr>
          <p:cNvSpPr txBox="1"/>
          <p:nvPr/>
        </p:nvSpPr>
        <p:spPr>
          <a:xfrm>
            <a:off x="3636097" y="7543050"/>
            <a:ext cx="1632116" cy="307777"/>
          </a:xfrm>
          <a:prstGeom prst="rect">
            <a:avLst/>
          </a:prstGeom>
          <a:solidFill>
            <a:schemeClr val="bg1"/>
          </a:solidFill>
          <a:ln w="28575">
            <a:solidFill>
              <a:schemeClr val="tx1"/>
            </a:solidFill>
          </a:ln>
        </p:spPr>
        <p:txBody>
          <a:bodyPr wrap="square" rtlCol="0">
            <a:spAutoFit/>
          </a:bodyPr>
          <a:lstStyle/>
          <a:p>
            <a:r>
              <a:rPr kumimoji="1" lang="ja-JP" altLang="en-US" sz="1400" dirty="0">
                <a:latin typeface="Yu Gothic UI Semibold" panose="020B0700000000000000" pitchFamily="50" charset="-128"/>
                <a:ea typeface="Yu Gothic UI Semibold" panose="020B0700000000000000" pitchFamily="50" charset="-128"/>
              </a:rPr>
              <a:t>出展法人</a:t>
            </a:r>
            <a:r>
              <a:rPr kumimoji="1" lang="en-US" altLang="ja-JP" sz="1400" dirty="0">
                <a:latin typeface="Yu Gothic UI Semibold" panose="020B0700000000000000" pitchFamily="50" charset="-128"/>
                <a:ea typeface="Yu Gothic UI Semibold" panose="020B0700000000000000" pitchFamily="50" charset="-128"/>
              </a:rPr>
              <a:t>PR</a:t>
            </a:r>
            <a:r>
              <a:rPr kumimoji="1" lang="ja-JP" altLang="en-US" sz="1400" dirty="0">
                <a:latin typeface="Yu Gothic UI Semibold" panose="020B0700000000000000" pitchFamily="50" charset="-128"/>
                <a:ea typeface="Yu Gothic UI Semibold" panose="020B0700000000000000" pitchFamily="50" charset="-128"/>
              </a:rPr>
              <a:t>情報を</a:t>
            </a:r>
          </a:p>
        </p:txBody>
      </p:sp>
      <p:sp>
        <p:nvSpPr>
          <p:cNvPr id="72" name="テキスト ボックス 71">
            <a:extLst>
              <a:ext uri="{FF2B5EF4-FFF2-40B4-BE49-F238E27FC236}">
                <a16:creationId xmlns:a16="http://schemas.microsoft.com/office/drawing/2014/main" id="{29F6CA3B-F862-D20E-3CF8-9CA40225C5A0}"/>
              </a:ext>
            </a:extLst>
          </p:cNvPr>
          <p:cNvSpPr txBox="1"/>
          <p:nvPr/>
        </p:nvSpPr>
        <p:spPr>
          <a:xfrm>
            <a:off x="3794718" y="7851623"/>
            <a:ext cx="1632116" cy="307777"/>
          </a:xfrm>
          <a:prstGeom prst="rect">
            <a:avLst/>
          </a:prstGeom>
          <a:solidFill>
            <a:schemeClr val="bg1"/>
          </a:solidFill>
          <a:ln w="28575">
            <a:solidFill>
              <a:schemeClr val="tx1"/>
            </a:solidFill>
          </a:ln>
        </p:spPr>
        <p:txBody>
          <a:bodyPr wrap="square" rtlCol="0">
            <a:spAutoFit/>
          </a:bodyPr>
          <a:lstStyle/>
          <a:p>
            <a:r>
              <a:rPr kumimoji="1" lang="en-US" altLang="ja-JP" sz="1400" dirty="0">
                <a:latin typeface="Yu Gothic UI Semibold" panose="020B0700000000000000" pitchFamily="50" charset="-128"/>
                <a:ea typeface="Yu Gothic UI Semibold" panose="020B0700000000000000" pitchFamily="50" charset="-128"/>
              </a:rPr>
              <a:t>5</a:t>
            </a:r>
            <a:r>
              <a:rPr kumimoji="1" lang="ja-JP" altLang="en-US" sz="1400" dirty="0">
                <a:latin typeface="Yu Gothic UI Semibold" panose="020B0700000000000000" pitchFamily="50" charset="-128"/>
                <a:ea typeface="Yu Gothic UI Semibold" panose="020B0700000000000000" pitchFamily="50" charset="-128"/>
              </a:rPr>
              <a:t>月から順次公開！</a:t>
            </a:r>
          </a:p>
        </p:txBody>
      </p:sp>
      <p:sp>
        <p:nvSpPr>
          <p:cNvPr id="2055" name="テキスト ボックス 2054">
            <a:extLst>
              <a:ext uri="{FF2B5EF4-FFF2-40B4-BE49-F238E27FC236}">
                <a16:creationId xmlns:a16="http://schemas.microsoft.com/office/drawing/2014/main" id="{80DBB0FA-9E48-F7E9-BB6F-3422300F83F4}"/>
              </a:ext>
            </a:extLst>
          </p:cNvPr>
          <p:cNvSpPr txBox="1"/>
          <p:nvPr/>
        </p:nvSpPr>
        <p:spPr>
          <a:xfrm>
            <a:off x="3619403" y="6786136"/>
            <a:ext cx="757556" cy="307777"/>
          </a:xfrm>
          <a:prstGeom prst="rect">
            <a:avLst/>
          </a:prstGeom>
          <a:noFill/>
          <a:ln>
            <a:solidFill>
              <a:schemeClr val="bg1"/>
            </a:solidFill>
          </a:ln>
        </p:spPr>
        <p:txBody>
          <a:bodyPr wrap="square" rtlCol="0">
            <a:spAutoFit/>
          </a:bodyPr>
          <a:lstStyle/>
          <a:p>
            <a:pPr algn="ctr"/>
            <a:r>
              <a:rPr kumimoji="1" lang="ja-JP" altLang="en-US" sz="1400" dirty="0">
                <a:solidFill>
                  <a:schemeClr val="bg1"/>
                </a:solidFill>
                <a:latin typeface="Yu Gothic UI Semibold" panose="020B0700000000000000" pitchFamily="50" charset="-128"/>
                <a:ea typeface="Yu Gothic UI Semibold" panose="020B0700000000000000" pitchFamily="50" charset="-128"/>
              </a:rPr>
              <a:t>服装</a:t>
            </a:r>
          </a:p>
        </p:txBody>
      </p:sp>
      <p:sp>
        <p:nvSpPr>
          <p:cNvPr id="2056" name="テキスト ボックス 2055">
            <a:extLst>
              <a:ext uri="{FF2B5EF4-FFF2-40B4-BE49-F238E27FC236}">
                <a16:creationId xmlns:a16="http://schemas.microsoft.com/office/drawing/2014/main" id="{1BCDD38E-2A28-753B-F7C5-208AF3F7EED1}"/>
              </a:ext>
            </a:extLst>
          </p:cNvPr>
          <p:cNvSpPr txBox="1"/>
          <p:nvPr/>
        </p:nvSpPr>
        <p:spPr>
          <a:xfrm>
            <a:off x="3644997" y="7118760"/>
            <a:ext cx="3725065" cy="338554"/>
          </a:xfrm>
          <a:prstGeom prst="rect">
            <a:avLst/>
          </a:prstGeom>
          <a:noFill/>
        </p:spPr>
        <p:txBody>
          <a:bodyPr wrap="square" rtlCol="0">
            <a:spAutoFit/>
          </a:bodyPr>
          <a:lstStyle/>
          <a:p>
            <a:r>
              <a:rPr kumimoji="1" lang="ja-JP" altLang="en-US" sz="1600" dirty="0">
                <a:solidFill>
                  <a:srgbClr val="FFFF0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服装自由！スーツ不要！</a:t>
            </a:r>
            <a:endParaRPr kumimoji="1" lang="en-US" altLang="ja-JP" sz="1600" dirty="0">
              <a:solidFill>
                <a:srgbClr val="FFFF0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endParaRPr>
          </a:p>
        </p:txBody>
      </p:sp>
      <p:grpSp>
        <p:nvGrpSpPr>
          <p:cNvPr id="2058" name="グループ化 2057">
            <a:extLst>
              <a:ext uri="{FF2B5EF4-FFF2-40B4-BE49-F238E27FC236}">
                <a16:creationId xmlns:a16="http://schemas.microsoft.com/office/drawing/2014/main" id="{51F01020-1A6D-0231-BED3-21475875BA45}"/>
              </a:ext>
            </a:extLst>
          </p:cNvPr>
          <p:cNvGrpSpPr/>
          <p:nvPr/>
        </p:nvGrpSpPr>
        <p:grpSpPr>
          <a:xfrm>
            <a:off x="181560" y="5064059"/>
            <a:ext cx="3622969" cy="1657449"/>
            <a:chOff x="171749" y="5353880"/>
            <a:chExt cx="3622969" cy="1657449"/>
          </a:xfrm>
        </p:grpSpPr>
        <p:sp>
          <p:nvSpPr>
            <p:cNvPr id="53" name="テキスト ボックス 52">
              <a:extLst>
                <a:ext uri="{FF2B5EF4-FFF2-40B4-BE49-F238E27FC236}">
                  <a16:creationId xmlns:a16="http://schemas.microsoft.com/office/drawing/2014/main" id="{6F95BA90-8342-5B71-12DC-17DE86CBF799}"/>
                </a:ext>
              </a:extLst>
            </p:cNvPr>
            <p:cNvSpPr txBox="1"/>
            <p:nvPr/>
          </p:nvSpPr>
          <p:spPr>
            <a:xfrm>
              <a:off x="186675" y="5606705"/>
              <a:ext cx="3507843" cy="1015663"/>
            </a:xfrm>
            <a:prstGeom prst="rect">
              <a:avLst/>
            </a:prstGeom>
            <a:noFill/>
          </p:spPr>
          <p:txBody>
            <a:bodyPr wrap="square" rtlCol="0">
              <a:spAutoFit/>
            </a:bodyPr>
            <a:lstStyle/>
            <a:p>
              <a:r>
                <a:rPr kumimoji="1" lang="en-US" altLang="ja-JP" sz="60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5</a:t>
              </a:r>
              <a:r>
                <a:rPr kumimoji="1" lang="ja-JP" altLang="en-US" sz="36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月</a:t>
              </a:r>
              <a:r>
                <a:rPr kumimoji="1" lang="en-US" altLang="ja-JP" sz="60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28</a:t>
              </a:r>
              <a:r>
                <a:rPr kumimoji="1" lang="ja-JP" altLang="en-US" sz="36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日</a:t>
              </a:r>
              <a:r>
                <a:rPr kumimoji="1" lang="en-US" altLang="ja-JP" sz="36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a:t>
              </a:r>
              <a:r>
                <a:rPr kumimoji="1" lang="ja-JP" altLang="en-US" sz="36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日</a:t>
              </a:r>
              <a:r>
                <a:rPr kumimoji="1" lang="en-US" altLang="ja-JP" sz="36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a:t>
              </a:r>
              <a:endParaRPr kumimoji="1" lang="en-US" altLang="ja-JP" sz="32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endParaRPr>
            </a:p>
          </p:txBody>
        </p:sp>
        <p:sp>
          <p:nvSpPr>
            <p:cNvPr id="54" name="テキスト ボックス 53">
              <a:extLst>
                <a:ext uri="{FF2B5EF4-FFF2-40B4-BE49-F238E27FC236}">
                  <a16:creationId xmlns:a16="http://schemas.microsoft.com/office/drawing/2014/main" id="{EF701670-3AC7-3F60-FB9A-5C7216152C04}"/>
                </a:ext>
              </a:extLst>
            </p:cNvPr>
            <p:cNvSpPr txBox="1"/>
            <p:nvPr/>
          </p:nvSpPr>
          <p:spPr>
            <a:xfrm>
              <a:off x="171749" y="5353880"/>
              <a:ext cx="2444451" cy="523220"/>
            </a:xfrm>
            <a:prstGeom prst="rect">
              <a:avLst/>
            </a:prstGeom>
            <a:noFill/>
          </p:spPr>
          <p:txBody>
            <a:bodyPr wrap="square" rtlCol="0">
              <a:spAutoFit/>
            </a:bodyPr>
            <a:lstStyle/>
            <a:p>
              <a:r>
                <a:rPr kumimoji="1" lang="ja-JP" altLang="en-US" sz="28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令和５年</a:t>
              </a:r>
              <a:endParaRPr kumimoji="1" lang="ja-JP" altLang="en-US" sz="36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endParaRPr>
            </a:p>
          </p:txBody>
        </p:sp>
        <p:sp>
          <p:nvSpPr>
            <p:cNvPr id="2057" name="テキスト ボックス 2056">
              <a:extLst>
                <a:ext uri="{FF2B5EF4-FFF2-40B4-BE49-F238E27FC236}">
                  <a16:creationId xmlns:a16="http://schemas.microsoft.com/office/drawing/2014/main" id="{62ED1741-1F74-E0AB-463B-B81CCD8F5174}"/>
                </a:ext>
              </a:extLst>
            </p:cNvPr>
            <p:cNvSpPr txBox="1"/>
            <p:nvPr/>
          </p:nvSpPr>
          <p:spPr>
            <a:xfrm>
              <a:off x="286875" y="6426554"/>
              <a:ext cx="3507843" cy="584775"/>
            </a:xfrm>
            <a:prstGeom prst="rect">
              <a:avLst/>
            </a:prstGeom>
            <a:noFill/>
          </p:spPr>
          <p:txBody>
            <a:bodyPr wrap="square" rtlCol="0">
              <a:spAutoFit/>
            </a:bodyPr>
            <a:lstStyle/>
            <a:p>
              <a:r>
                <a:rPr kumimoji="1" lang="en-US" altLang="ja-JP" sz="32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13:00</a:t>
              </a:r>
              <a:r>
                <a:rPr kumimoji="1" lang="ja-JP" altLang="en-US" sz="32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a:t>
              </a:r>
              <a:r>
                <a:rPr kumimoji="1" lang="en-US" altLang="ja-JP" sz="32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17:00</a:t>
              </a:r>
            </a:p>
          </p:txBody>
        </p:sp>
      </p:grpSp>
      <p:sp>
        <p:nvSpPr>
          <p:cNvPr id="2061" name="四角形: 角を丸くする 2060">
            <a:extLst>
              <a:ext uri="{FF2B5EF4-FFF2-40B4-BE49-F238E27FC236}">
                <a16:creationId xmlns:a16="http://schemas.microsoft.com/office/drawing/2014/main" id="{CBAC6F4B-895B-A3D8-8C56-FC0FDB221FD9}"/>
              </a:ext>
            </a:extLst>
          </p:cNvPr>
          <p:cNvSpPr/>
          <p:nvPr/>
        </p:nvSpPr>
        <p:spPr>
          <a:xfrm>
            <a:off x="1212043" y="4010430"/>
            <a:ext cx="4475747" cy="561576"/>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2" name="テキスト ボックス 2061">
            <a:extLst>
              <a:ext uri="{FF2B5EF4-FFF2-40B4-BE49-F238E27FC236}">
                <a16:creationId xmlns:a16="http://schemas.microsoft.com/office/drawing/2014/main" id="{05F99461-F0D5-FFE1-376C-689679BF674D}"/>
              </a:ext>
            </a:extLst>
          </p:cNvPr>
          <p:cNvSpPr txBox="1"/>
          <p:nvPr/>
        </p:nvSpPr>
        <p:spPr>
          <a:xfrm>
            <a:off x="757707" y="4065205"/>
            <a:ext cx="5483168" cy="461665"/>
          </a:xfrm>
          <a:prstGeom prst="rect">
            <a:avLst/>
          </a:prstGeom>
          <a:noFill/>
        </p:spPr>
        <p:txBody>
          <a:bodyPr wrap="square" rtlCol="0">
            <a:spAutoFit/>
          </a:bodyPr>
          <a:lstStyle/>
          <a:p>
            <a:pPr algn="ctr"/>
            <a:r>
              <a:rPr kumimoji="1" lang="ja-JP" altLang="en-US" sz="2400" dirty="0">
                <a:solidFill>
                  <a:srgbClr val="0070C0"/>
                </a:solidFill>
                <a:latin typeface="源真ゴシック Bold" panose="020B0602020203020207" pitchFamily="50" charset="-128"/>
                <a:ea typeface="源真ゴシック Bold" panose="020B0602020203020207" pitchFamily="50" charset="-128"/>
                <a:cs typeface="源真ゴシック Bold" panose="020B0602020203020207" pitchFamily="50" charset="-128"/>
              </a:rPr>
              <a:t>動き出さなきゃ、始まらない！</a:t>
            </a:r>
          </a:p>
        </p:txBody>
      </p:sp>
      <p:sp>
        <p:nvSpPr>
          <p:cNvPr id="2063" name="正方形/長方形 2062">
            <a:extLst>
              <a:ext uri="{FF2B5EF4-FFF2-40B4-BE49-F238E27FC236}">
                <a16:creationId xmlns:a16="http://schemas.microsoft.com/office/drawing/2014/main" id="{77555295-41ED-D41A-4747-B8CB5B98C8B2}"/>
              </a:ext>
            </a:extLst>
          </p:cNvPr>
          <p:cNvSpPr/>
          <p:nvPr/>
        </p:nvSpPr>
        <p:spPr>
          <a:xfrm>
            <a:off x="3499291" y="6253348"/>
            <a:ext cx="3074240" cy="182320"/>
          </a:xfrm>
          <a:prstGeom prst="rect">
            <a:avLst/>
          </a:prstGeom>
          <a:solidFill>
            <a:srgbClr val="FCE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D78E9C98-AB8B-68E6-E46A-0111B9E9C440}"/>
              </a:ext>
            </a:extLst>
          </p:cNvPr>
          <p:cNvSpPr txBox="1"/>
          <p:nvPr/>
        </p:nvSpPr>
        <p:spPr>
          <a:xfrm>
            <a:off x="3391092" y="5018858"/>
            <a:ext cx="3647543" cy="1415772"/>
          </a:xfrm>
          <a:prstGeom prst="rect">
            <a:avLst/>
          </a:prstGeom>
          <a:noFill/>
        </p:spPr>
        <p:txBody>
          <a:bodyPr wrap="square" rtlCol="0">
            <a:spAutoFit/>
          </a:bodyPr>
          <a:lstStyle/>
          <a:p>
            <a:r>
              <a:rPr kumimoji="1" lang="en-US" altLang="ja-JP" sz="40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JR</a:t>
            </a:r>
            <a:r>
              <a:rPr kumimoji="1" lang="ja-JP" altLang="en-US" sz="40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九州ホール</a:t>
            </a:r>
          </a:p>
          <a:p>
            <a:r>
              <a:rPr kumimoji="1" lang="ja-JP" altLang="en-US"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福岡市博多区博多駅中央街</a:t>
            </a:r>
            <a:r>
              <a:rPr kumimoji="1" lang="en-US" altLang="ja-JP"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1-1</a:t>
            </a:r>
          </a:p>
          <a:p>
            <a:endParaRPr kumimoji="1" lang="en-US" altLang="ja-JP" sz="1000"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endParaRPr>
          </a:p>
          <a:p>
            <a:r>
              <a:rPr kumimoji="1" lang="ja-JP" altLang="en-US"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博多駅直結　</a:t>
            </a:r>
            <a:r>
              <a:rPr kumimoji="1" lang="en-US" altLang="ja-JP"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JR</a:t>
            </a:r>
            <a:r>
              <a:rPr kumimoji="1" lang="ja-JP" altLang="en-US"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博多シティ</a:t>
            </a:r>
            <a:r>
              <a:rPr kumimoji="1" lang="en-US" altLang="ja-JP"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9</a:t>
            </a:r>
            <a:r>
              <a:rPr kumimoji="1" lang="ja-JP" altLang="en-US"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rPr>
              <a:t>階</a:t>
            </a:r>
            <a:endParaRPr kumimoji="1" lang="en-US" altLang="ja-JP" dirty="0">
              <a:solidFill>
                <a:srgbClr val="002060"/>
              </a:solidFill>
              <a:latin typeface="マメロン 4 Hi Regular" panose="00000500000000000000" pitchFamily="50" charset="-128"/>
              <a:ea typeface="マメロン 4 Hi Regular" panose="00000500000000000000" pitchFamily="50" charset="-128"/>
              <a:cs typeface="源真ゴシック Bold" panose="020B0602020203020207" pitchFamily="50" charset="-128"/>
            </a:endParaRPr>
          </a:p>
        </p:txBody>
      </p:sp>
      <p:sp>
        <p:nvSpPr>
          <p:cNvPr id="76" name="正方形/長方形 75">
            <a:extLst>
              <a:ext uri="{FF2B5EF4-FFF2-40B4-BE49-F238E27FC236}">
                <a16:creationId xmlns:a16="http://schemas.microsoft.com/office/drawing/2014/main" id="{43C54DD4-9194-CBB7-2860-C9AA5229F3AC}"/>
              </a:ext>
            </a:extLst>
          </p:cNvPr>
          <p:cNvSpPr/>
          <p:nvPr/>
        </p:nvSpPr>
        <p:spPr>
          <a:xfrm>
            <a:off x="235202" y="8811120"/>
            <a:ext cx="6403530" cy="1049706"/>
          </a:xfrm>
          <a:prstGeom prst="rect">
            <a:avLst/>
          </a:prstGeom>
          <a:solidFill>
            <a:schemeClr val="bg1"/>
          </a:solidFill>
          <a:ln w="28575">
            <a:solidFill>
              <a:schemeClr val="tx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8" name="テキスト ボックス 77">
            <a:extLst>
              <a:ext uri="{FF2B5EF4-FFF2-40B4-BE49-F238E27FC236}">
                <a16:creationId xmlns:a16="http://schemas.microsoft.com/office/drawing/2014/main" id="{0F511819-FE38-1371-33CB-960D768C4003}"/>
              </a:ext>
            </a:extLst>
          </p:cNvPr>
          <p:cNvSpPr txBox="1"/>
          <p:nvPr/>
        </p:nvSpPr>
        <p:spPr>
          <a:xfrm>
            <a:off x="336314" y="9058938"/>
            <a:ext cx="697589" cy="461665"/>
          </a:xfrm>
          <a:prstGeom prst="rect">
            <a:avLst/>
          </a:prstGeom>
          <a:noFill/>
          <a:ln>
            <a:solidFill>
              <a:schemeClr val="tx1"/>
            </a:solidFill>
          </a:ln>
        </p:spPr>
        <p:txBody>
          <a:bodyPr wrap="square" rtlCol="0">
            <a:spAutoFit/>
          </a:bodyPr>
          <a:lstStyle/>
          <a:p>
            <a:r>
              <a:rPr kumimoji="1" lang="ja-JP" altLang="en-US" sz="1200" dirty="0">
                <a:latin typeface="HG創英角ｺﾞｼｯｸUB" panose="020B0909000000000000" pitchFamily="49" charset="-128"/>
                <a:ea typeface="HG創英角ｺﾞｼｯｸUB" panose="020B0909000000000000" pitchFamily="49" charset="-128"/>
              </a:rPr>
              <a:t>お問い</a:t>
            </a:r>
            <a:endParaRPr kumimoji="1" lang="en-US" altLang="ja-JP" sz="1200" dirty="0">
              <a:latin typeface="HG創英角ｺﾞｼｯｸUB" panose="020B0909000000000000" pitchFamily="49" charset="-128"/>
              <a:ea typeface="HG創英角ｺﾞｼｯｸUB" panose="020B0909000000000000" pitchFamily="49" charset="-128"/>
            </a:endParaRPr>
          </a:p>
          <a:p>
            <a:r>
              <a:rPr kumimoji="1" lang="ja-JP" altLang="en-US" sz="1200" dirty="0">
                <a:latin typeface="HG創英角ｺﾞｼｯｸUB" panose="020B0909000000000000" pitchFamily="49" charset="-128"/>
                <a:ea typeface="HG創英角ｺﾞｼｯｸUB" panose="020B0909000000000000" pitchFamily="49" charset="-128"/>
              </a:rPr>
              <a:t>合わせ</a:t>
            </a:r>
            <a:endParaRPr kumimoji="1" lang="en-US" altLang="ja-JP" sz="1200" dirty="0">
              <a:latin typeface="HG創英角ｺﾞｼｯｸUB" panose="020B0909000000000000" pitchFamily="49" charset="-128"/>
              <a:ea typeface="HG創英角ｺﾞｼｯｸUB" panose="020B0909000000000000" pitchFamily="49" charset="-128"/>
            </a:endParaRPr>
          </a:p>
        </p:txBody>
      </p:sp>
      <p:sp>
        <p:nvSpPr>
          <p:cNvPr id="80" name="テキスト ボックス 79">
            <a:extLst>
              <a:ext uri="{FF2B5EF4-FFF2-40B4-BE49-F238E27FC236}">
                <a16:creationId xmlns:a16="http://schemas.microsoft.com/office/drawing/2014/main" id="{1354DE56-E23B-88CE-D1DB-1DFACABDA53E}"/>
              </a:ext>
            </a:extLst>
          </p:cNvPr>
          <p:cNvSpPr txBox="1"/>
          <p:nvPr/>
        </p:nvSpPr>
        <p:spPr>
          <a:xfrm>
            <a:off x="1017993" y="8835506"/>
            <a:ext cx="2841138" cy="553998"/>
          </a:xfrm>
          <a:prstGeom prst="rect">
            <a:avLst/>
          </a:prstGeom>
          <a:noFill/>
        </p:spPr>
        <p:txBody>
          <a:bodyPr wrap="square" rtlCol="0">
            <a:spAutoFit/>
          </a:bodyPr>
          <a:lstStyle/>
          <a:p>
            <a:r>
              <a:rPr kumimoji="1" lang="ja-JP" altLang="en-US" sz="900"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社会福祉法人</a:t>
            </a:r>
            <a:r>
              <a:rPr kumimoji="1" lang="ja-JP" altLang="en-US" sz="1200"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福岡県社会福祉協議会</a:t>
            </a:r>
            <a:endParaRPr kumimoji="1" lang="en-US" altLang="ja-JP" sz="1200"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r>
              <a:rPr kumimoji="1"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福岡県福祉人材センター</a:t>
            </a:r>
            <a:endParaRPr kumimoji="1"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p:txBody>
      </p:sp>
      <p:grpSp>
        <p:nvGrpSpPr>
          <p:cNvPr id="2070" name="グループ化 2069">
            <a:extLst>
              <a:ext uri="{FF2B5EF4-FFF2-40B4-BE49-F238E27FC236}">
                <a16:creationId xmlns:a16="http://schemas.microsoft.com/office/drawing/2014/main" id="{539CD898-22C3-8244-7558-006F734E434E}"/>
              </a:ext>
            </a:extLst>
          </p:cNvPr>
          <p:cNvGrpSpPr/>
          <p:nvPr/>
        </p:nvGrpSpPr>
        <p:grpSpPr>
          <a:xfrm>
            <a:off x="1180364" y="9450354"/>
            <a:ext cx="2032661" cy="317261"/>
            <a:chOff x="1159816" y="9310740"/>
            <a:chExt cx="2032661" cy="317261"/>
          </a:xfrm>
        </p:grpSpPr>
        <p:sp>
          <p:nvSpPr>
            <p:cNvPr id="79" name="四角形: 角を丸くする 78">
              <a:extLst>
                <a:ext uri="{FF2B5EF4-FFF2-40B4-BE49-F238E27FC236}">
                  <a16:creationId xmlns:a16="http://schemas.microsoft.com/office/drawing/2014/main" id="{B93933D5-DC78-0A16-DB7C-D1BDACAD7681}"/>
                </a:ext>
              </a:extLst>
            </p:cNvPr>
            <p:cNvSpPr/>
            <p:nvPr/>
          </p:nvSpPr>
          <p:spPr>
            <a:xfrm>
              <a:off x="1159816" y="9348135"/>
              <a:ext cx="2032661" cy="260677"/>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4" name="テキスト ボックス 2063">
              <a:extLst>
                <a:ext uri="{FF2B5EF4-FFF2-40B4-BE49-F238E27FC236}">
                  <a16:creationId xmlns:a16="http://schemas.microsoft.com/office/drawing/2014/main" id="{0DBCB58D-7F64-5C0C-532A-D3AB7C510B9B}"/>
                </a:ext>
              </a:extLst>
            </p:cNvPr>
            <p:cNvSpPr txBox="1"/>
            <p:nvPr/>
          </p:nvSpPr>
          <p:spPr>
            <a:xfrm>
              <a:off x="1196922" y="9310740"/>
              <a:ext cx="1883023" cy="307777"/>
            </a:xfrm>
            <a:prstGeom prst="rect">
              <a:avLst/>
            </a:prstGeom>
            <a:noFill/>
          </p:spPr>
          <p:txBody>
            <a:bodyPr wrap="square" rtlCol="0">
              <a:spAutoFit/>
            </a:bodyPr>
            <a:lstStyle/>
            <a:p>
              <a:r>
                <a:rPr kumimoji="1" lang="ja-JP" altLang="en-US" sz="140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ふくふくねっと</a:t>
              </a:r>
              <a:endParaRPr kumimoji="1" lang="en-US" altLang="ja-JP" sz="140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endParaRPr>
            </a:p>
          </p:txBody>
        </p:sp>
        <p:pic>
          <p:nvPicPr>
            <p:cNvPr id="2065" name="Picture 4" descr="検索アイコン | 商用利用可能なフリーアイコン素材サイト SATO ICONS">
              <a:extLst>
                <a:ext uri="{FF2B5EF4-FFF2-40B4-BE49-F238E27FC236}">
                  <a16:creationId xmlns:a16="http://schemas.microsoft.com/office/drawing/2014/main" id="{D30A76F8-A4A6-BA36-82E6-42A790E1389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5942" y="9345493"/>
              <a:ext cx="282508" cy="282508"/>
            </a:xfrm>
            <a:prstGeom prst="rect">
              <a:avLst/>
            </a:prstGeom>
            <a:noFill/>
            <a:extLst>
              <a:ext uri="{909E8E84-426E-40DD-AFC4-6F175D3DCCD1}">
                <a14:hiddenFill xmlns:a14="http://schemas.microsoft.com/office/drawing/2010/main">
                  <a:solidFill>
                    <a:srgbClr val="FFFFFF"/>
                  </a:solidFill>
                </a14:hiddenFill>
              </a:ext>
            </a:extLst>
          </p:spPr>
        </p:pic>
      </p:grpSp>
      <p:pic>
        <p:nvPicPr>
          <p:cNvPr id="2066" name="図 2065">
            <a:extLst>
              <a:ext uri="{FF2B5EF4-FFF2-40B4-BE49-F238E27FC236}">
                <a16:creationId xmlns:a16="http://schemas.microsoft.com/office/drawing/2014/main" id="{8A0E0F1C-0BC6-983A-44A7-0001E2D3270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66564" y="8857299"/>
            <a:ext cx="976840" cy="976840"/>
          </a:xfrm>
          <a:prstGeom prst="rect">
            <a:avLst/>
          </a:prstGeom>
        </p:spPr>
      </p:pic>
      <p:sp>
        <p:nvSpPr>
          <p:cNvPr id="2067" name="テキスト ボックス 2066">
            <a:extLst>
              <a:ext uri="{FF2B5EF4-FFF2-40B4-BE49-F238E27FC236}">
                <a16:creationId xmlns:a16="http://schemas.microsoft.com/office/drawing/2014/main" id="{4BF21003-DA4C-CC54-5F19-60FC9F1B4C1A}"/>
              </a:ext>
            </a:extLst>
          </p:cNvPr>
          <p:cNvSpPr txBox="1"/>
          <p:nvPr/>
        </p:nvSpPr>
        <p:spPr>
          <a:xfrm>
            <a:off x="4819285" y="8883585"/>
            <a:ext cx="541953" cy="276999"/>
          </a:xfrm>
          <a:prstGeom prst="rect">
            <a:avLst/>
          </a:prstGeom>
          <a:solidFill>
            <a:schemeClr val="bg1"/>
          </a:solidFill>
          <a:ln w="28575">
            <a:solidFill>
              <a:schemeClr val="tx1"/>
            </a:solidFill>
          </a:ln>
        </p:spPr>
        <p:txBody>
          <a:bodyPr wrap="square" rtlCol="0">
            <a:spAutoFit/>
          </a:bodyPr>
          <a:lstStyle/>
          <a:p>
            <a:pPr algn="ctr"/>
            <a:r>
              <a:rPr kumimoji="1" lang="en-US" altLang="ja-JP" sz="1200" dirty="0">
                <a:latin typeface="Yu Gothic UI Semibold" panose="020B0700000000000000" pitchFamily="50" charset="-128"/>
                <a:ea typeface="Yu Gothic UI Semibold" panose="020B0700000000000000" pitchFamily="50" charset="-128"/>
              </a:rPr>
              <a:t>LINE</a:t>
            </a:r>
            <a:endParaRPr kumimoji="1" lang="ja-JP" altLang="en-US" sz="1200" dirty="0">
              <a:latin typeface="Yu Gothic UI Semibold" panose="020B0700000000000000" pitchFamily="50" charset="-128"/>
              <a:ea typeface="Yu Gothic UI Semibold" panose="020B0700000000000000" pitchFamily="50" charset="-128"/>
            </a:endParaRPr>
          </a:p>
        </p:txBody>
      </p:sp>
      <p:pic>
        <p:nvPicPr>
          <p:cNvPr id="89" name="Picture 3">
            <a:extLst>
              <a:ext uri="{FF2B5EF4-FFF2-40B4-BE49-F238E27FC236}">
                <a16:creationId xmlns:a16="http://schemas.microsoft.com/office/drawing/2014/main" id="{C0C59370-D801-76DA-B1F2-5BDAB840B5E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94918" y="9212032"/>
            <a:ext cx="604050" cy="605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8" name="テキスト ボックス 2067">
            <a:extLst>
              <a:ext uri="{FF2B5EF4-FFF2-40B4-BE49-F238E27FC236}">
                <a16:creationId xmlns:a16="http://schemas.microsoft.com/office/drawing/2014/main" id="{71D1A0AD-18C4-DB52-4DAB-05287AE2F81C}"/>
              </a:ext>
            </a:extLst>
          </p:cNvPr>
          <p:cNvSpPr txBox="1"/>
          <p:nvPr/>
        </p:nvSpPr>
        <p:spPr>
          <a:xfrm>
            <a:off x="5586597" y="8883945"/>
            <a:ext cx="839610" cy="276999"/>
          </a:xfrm>
          <a:prstGeom prst="rect">
            <a:avLst/>
          </a:prstGeom>
          <a:solidFill>
            <a:schemeClr val="bg1"/>
          </a:solidFill>
          <a:ln w="28575">
            <a:solidFill>
              <a:schemeClr val="tx1"/>
            </a:solidFill>
          </a:ln>
        </p:spPr>
        <p:txBody>
          <a:bodyPr wrap="square" rtlCol="0">
            <a:spAutoFit/>
          </a:bodyPr>
          <a:lstStyle/>
          <a:p>
            <a:pPr algn="ctr"/>
            <a:r>
              <a:rPr kumimoji="1" lang="en-US" altLang="ja-JP" sz="1200" dirty="0" err="1">
                <a:latin typeface="Yu Gothic UI Semibold" panose="020B0700000000000000" pitchFamily="50" charset="-128"/>
                <a:ea typeface="Yu Gothic UI Semibold" panose="020B0700000000000000" pitchFamily="50" charset="-128"/>
              </a:rPr>
              <a:t>facebook</a:t>
            </a:r>
            <a:endParaRPr kumimoji="1" lang="ja-JP" altLang="en-US" sz="1200" dirty="0">
              <a:latin typeface="Yu Gothic UI Semibold" panose="020B0700000000000000" pitchFamily="50" charset="-128"/>
              <a:ea typeface="Yu Gothic UI Semibold" panose="020B0700000000000000" pitchFamily="50" charset="-128"/>
            </a:endParaRPr>
          </a:p>
        </p:txBody>
      </p:sp>
      <p:sp>
        <p:nvSpPr>
          <p:cNvPr id="2071" name="テキスト ボックス 2070">
            <a:extLst>
              <a:ext uri="{FF2B5EF4-FFF2-40B4-BE49-F238E27FC236}">
                <a16:creationId xmlns:a16="http://schemas.microsoft.com/office/drawing/2014/main" id="{90E5C2C4-3654-C605-57F7-828F7F168E6E}"/>
              </a:ext>
            </a:extLst>
          </p:cNvPr>
          <p:cNvSpPr txBox="1"/>
          <p:nvPr/>
        </p:nvSpPr>
        <p:spPr>
          <a:xfrm>
            <a:off x="1071073" y="9261846"/>
            <a:ext cx="2841138" cy="369332"/>
          </a:xfrm>
          <a:prstGeom prst="rect">
            <a:avLst/>
          </a:prstGeom>
          <a:noFill/>
        </p:spPr>
        <p:txBody>
          <a:bodyPr wrap="square" rtlCol="0">
            <a:spAutoFit/>
          </a:bodyPr>
          <a:lstStyle/>
          <a:p>
            <a:r>
              <a:rPr kumimoji="1" lang="ja-JP" altLang="en-US" sz="900"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福岡県春日市原町</a:t>
            </a:r>
            <a:r>
              <a:rPr kumimoji="1" lang="en-US" altLang="ja-JP" sz="900"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3-1-7       TEL 092-584-3310</a:t>
            </a:r>
          </a:p>
          <a:p>
            <a:endParaRPr kumimoji="1" lang="en-US" altLang="ja-JP" sz="900"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p:txBody>
      </p:sp>
      <p:pic>
        <p:nvPicPr>
          <p:cNvPr id="12" name="図 11">
            <a:extLst>
              <a:ext uri="{FF2B5EF4-FFF2-40B4-BE49-F238E27FC236}">
                <a16:creationId xmlns:a16="http://schemas.microsoft.com/office/drawing/2014/main" id="{63A9156D-0127-2EF1-D992-270AE35B5EB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87790" y="9208280"/>
            <a:ext cx="605210" cy="605210"/>
          </a:xfrm>
          <a:prstGeom prst="rect">
            <a:avLst/>
          </a:prstGeom>
        </p:spPr>
      </p:pic>
      <p:pic>
        <p:nvPicPr>
          <p:cNvPr id="28" name="図 27">
            <a:extLst>
              <a:ext uri="{FF2B5EF4-FFF2-40B4-BE49-F238E27FC236}">
                <a16:creationId xmlns:a16="http://schemas.microsoft.com/office/drawing/2014/main" id="{3765A042-6C62-0E38-A2E7-8AC9EBAF7F1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647935" y="7679385"/>
            <a:ext cx="960030" cy="960030"/>
          </a:xfrm>
          <a:prstGeom prst="rect">
            <a:avLst/>
          </a:prstGeom>
          <a:ln w="25400">
            <a:solidFill>
              <a:schemeClr val="tx1"/>
            </a:solidFill>
          </a:ln>
        </p:spPr>
      </p:pic>
    </p:spTree>
    <p:extLst>
      <p:ext uri="{BB962C8B-B14F-4D97-AF65-F5344CB8AC3E}">
        <p14:creationId xmlns:p14="http://schemas.microsoft.com/office/powerpoint/2010/main" val="201003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29CDC72-AF18-A764-0C4D-F79BD1505887}"/>
              </a:ext>
            </a:extLst>
          </p:cNvPr>
          <p:cNvSpPr txBox="1"/>
          <p:nvPr/>
        </p:nvSpPr>
        <p:spPr>
          <a:xfrm>
            <a:off x="125099" y="136631"/>
            <a:ext cx="4459427" cy="646331"/>
          </a:xfrm>
          <a:prstGeom prst="rect">
            <a:avLst/>
          </a:prstGeom>
          <a:noFill/>
        </p:spPr>
        <p:txBody>
          <a:bodyPr wrap="square" rtlCol="0">
            <a:spAutoFit/>
          </a:bodyPr>
          <a:lstStyle/>
          <a:p>
            <a:r>
              <a:rPr kumimoji="1" lang="ja-JP" altLang="en-US" sz="3600"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福祉</a:t>
            </a:r>
            <a:r>
              <a:rPr kumimoji="1" lang="ja-JP" altLang="en-US" sz="2400"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の</a:t>
            </a:r>
            <a:r>
              <a:rPr kumimoji="1" lang="ja-JP" altLang="en-US" sz="3600"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就活フェスタ</a:t>
            </a:r>
            <a:endParaRPr kumimoji="1" lang="en-US" altLang="ja-JP" sz="2400"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p:txBody>
      </p:sp>
      <p:sp>
        <p:nvSpPr>
          <p:cNvPr id="4" name="テキスト ボックス 3">
            <a:extLst>
              <a:ext uri="{FF2B5EF4-FFF2-40B4-BE49-F238E27FC236}">
                <a16:creationId xmlns:a16="http://schemas.microsoft.com/office/drawing/2014/main" id="{CE93B47D-84F5-9817-78D4-FAD26AE297BC}"/>
              </a:ext>
            </a:extLst>
          </p:cNvPr>
          <p:cNvSpPr txBox="1"/>
          <p:nvPr/>
        </p:nvSpPr>
        <p:spPr>
          <a:xfrm>
            <a:off x="250361" y="1040635"/>
            <a:ext cx="4019490" cy="307777"/>
          </a:xfrm>
          <a:prstGeom prst="rect">
            <a:avLst/>
          </a:prstGeom>
          <a:noFill/>
          <a:ln w="28575">
            <a:solidFill>
              <a:schemeClr val="tx1"/>
            </a:solidFill>
          </a:ln>
        </p:spPr>
        <p:txBody>
          <a:bodyPr wrap="square" rtlCol="0">
            <a:spAutoFit/>
          </a:bodyPr>
          <a:lstStyle/>
          <a:p>
            <a:r>
              <a:rPr kumimoji="1" lang="ja-JP" altLang="en-US" sz="1400" dirty="0">
                <a:latin typeface="Yu Gothic UI Semibold" panose="020B0700000000000000" pitchFamily="50" charset="-128"/>
                <a:ea typeface="Yu Gothic UI Semibold" panose="020B0700000000000000" pitchFamily="50" charset="-128"/>
              </a:rPr>
              <a:t>自由な雰囲気の県内最速の福祉就活イベントです！</a:t>
            </a:r>
            <a:endParaRPr kumimoji="1" lang="en-US" altLang="ja-JP" sz="1400" dirty="0">
              <a:latin typeface="Yu Gothic UI Semibold" panose="020B0700000000000000" pitchFamily="50" charset="-128"/>
              <a:ea typeface="Yu Gothic UI Semibold" panose="020B0700000000000000" pitchFamily="50" charset="-128"/>
            </a:endParaRPr>
          </a:p>
        </p:txBody>
      </p:sp>
      <p:sp>
        <p:nvSpPr>
          <p:cNvPr id="5" name="テキスト ボックス 4">
            <a:extLst>
              <a:ext uri="{FF2B5EF4-FFF2-40B4-BE49-F238E27FC236}">
                <a16:creationId xmlns:a16="http://schemas.microsoft.com/office/drawing/2014/main" id="{821637EB-7E5C-6370-130D-5E2D9C86F185}"/>
              </a:ext>
            </a:extLst>
          </p:cNvPr>
          <p:cNvSpPr txBox="1"/>
          <p:nvPr/>
        </p:nvSpPr>
        <p:spPr>
          <a:xfrm>
            <a:off x="250360" y="640525"/>
            <a:ext cx="3178640" cy="400110"/>
          </a:xfrm>
          <a:prstGeom prst="rect">
            <a:avLst/>
          </a:prstGeom>
          <a:noFill/>
        </p:spPr>
        <p:txBody>
          <a:bodyPr wrap="square" rtlCol="0">
            <a:spAutoFit/>
          </a:bodyPr>
          <a:lstStyle/>
          <a:p>
            <a:pPr algn="dist"/>
            <a:r>
              <a:rPr kumimoji="1" lang="en-US" altLang="ja-JP" sz="2000"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in</a:t>
            </a:r>
            <a:r>
              <a:rPr kumimoji="1" lang="ja-JP" altLang="en-US" sz="2000"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 </a:t>
            </a:r>
            <a:r>
              <a:rPr kumimoji="1" lang="en-US" altLang="ja-JP" sz="2000"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Fukuoka</a:t>
            </a:r>
            <a:endParaRPr kumimoji="1" lang="ja-JP" altLang="en-US" sz="2000"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p:txBody>
      </p:sp>
      <p:sp>
        <p:nvSpPr>
          <p:cNvPr id="7" name="テキスト ボックス 6">
            <a:extLst>
              <a:ext uri="{FF2B5EF4-FFF2-40B4-BE49-F238E27FC236}">
                <a16:creationId xmlns:a16="http://schemas.microsoft.com/office/drawing/2014/main" id="{57D9449B-E6C3-D974-A23F-1C8D9308CF37}"/>
              </a:ext>
            </a:extLst>
          </p:cNvPr>
          <p:cNvSpPr txBox="1"/>
          <p:nvPr/>
        </p:nvSpPr>
        <p:spPr>
          <a:xfrm>
            <a:off x="125098" y="1375252"/>
            <a:ext cx="4459427" cy="584775"/>
          </a:xfrm>
          <a:prstGeom prst="rect">
            <a:avLst/>
          </a:prstGeom>
          <a:noFill/>
        </p:spPr>
        <p:txBody>
          <a:bodyPr wrap="square" rtlCol="0">
            <a:spAutoFit/>
          </a:bodyPr>
          <a:lstStyle/>
          <a:p>
            <a:r>
              <a:rPr kumimoji="1" lang="ja-JP" altLang="en-US" sz="1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大学生・短期大学生・専門学校生　対象</a:t>
            </a:r>
            <a:endParaRPr kumimoji="1" lang="en-US" altLang="ja-JP" sz="1600"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a:p>
            <a:r>
              <a:rPr kumimoji="1" lang="ja-JP" altLang="en-US" sz="1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（全学年参加</a:t>
            </a:r>
            <a:r>
              <a:rPr kumimoji="1" lang="en-US" altLang="ja-JP" sz="1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OK</a:t>
            </a:r>
            <a:r>
              <a:rPr kumimoji="1" lang="ja-JP" altLang="en-US" sz="1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　定員</a:t>
            </a:r>
            <a:r>
              <a:rPr kumimoji="1" lang="en-US" altLang="ja-JP" sz="1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200</a:t>
            </a:r>
            <a:r>
              <a:rPr kumimoji="1" lang="ja-JP" altLang="en-US" sz="1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名（先着順）</a:t>
            </a:r>
            <a:endParaRPr kumimoji="1" lang="en-US" altLang="ja-JP" sz="1600"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p:txBody>
      </p:sp>
      <p:sp>
        <p:nvSpPr>
          <p:cNvPr id="8" name="テキスト ボックス 7">
            <a:extLst>
              <a:ext uri="{FF2B5EF4-FFF2-40B4-BE49-F238E27FC236}">
                <a16:creationId xmlns:a16="http://schemas.microsoft.com/office/drawing/2014/main" id="{85F72BB3-247A-2EAD-F17D-1EAB857D29BC}"/>
              </a:ext>
            </a:extLst>
          </p:cNvPr>
          <p:cNvSpPr txBox="1"/>
          <p:nvPr/>
        </p:nvSpPr>
        <p:spPr>
          <a:xfrm>
            <a:off x="4503187" y="117304"/>
            <a:ext cx="2354813" cy="1384995"/>
          </a:xfrm>
          <a:prstGeom prst="rect">
            <a:avLst/>
          </a:prstGeom>
          <a:noFill/>
        </p:spPr>
        <p:txBody>
          <a:bodyPr wrap="square" rtlCol="0">
            <a:spAutoFit/>
          </a:bodyPr>
          <a:lstStyle/>
          <a:p>
            <a:r>
              <a:rPr kumimoji="1" lang="en-US" altLang="ja-JP" sz="1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2023</a:t>
            </a:r>
          </a:p>
          <a:p>
            <a:r>
              <a:rPr kumimoji="1" lang="en-US" altLang="ja-JP" sz="48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5.28</a:t>
            </a:r>
            <a:r>
              <a:rPr kumimoji="1" lang="ja-JP" altLang="en-US" sz="3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a:t>
            </a:r>
            <a:endParaRPr kumimoji="1" lang="en-US" altLang="ja-JP" sz="4400"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a:p>
            <a:r>
              <a:rPr kumimoji="1" lang="ja-JP" altLang="en-US" sz="20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会場：</a:t>
            </a:r>
            <a:r>
              <a:rPr kumimoji="1" lang="en-US" altLang="ja-JP" sz="20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JR</a:t>
            </a:r>
            <a:r>
              <a:rPr kumimoji="1" lang="ja-JP" altLang="en-US" sz="20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九州ホール</a:t>
            </a:r>
            <a:endParaRPr kumimoji="1" lang="en-US" altLang="ja-JP" sz="2000"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p:txBody>
      </p:sp>
      <p:cxnSp>
        <p:nvCxnSpPr>
          <p:cNvPr id="10" name="直線コネクタ 9">
            <a:extLst>
              <a:ext uri="{FF2B5EF4-FFF2-40B4-BE49-F238E27FC236}">
                <a16:creationId xmlns:a16="http://schemas.microsoft.com/office/drawing/2014/main" id="{2BFBC65E-64D2-6E44-B971-3B53E97CBECB}"/>
              </a:ext>
            </a:extLst>
          </p:cNvPr>
          <p:cNvCxnSpPr>
            <a:cxnSpLocks/>
          </p:cNvCxnSpPr>
          <p:nvPr/>
        </p:nvCxnSpPr>
        <p:spPr>
          <a:xfrm>
            <a:off x="4465609" y="181712"/>
            <a:ext cx="0" cy="17783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四角形: 角を丸くする 12">
            <a:extLst>
              <a:ext uri="{FF2B5EF4-FFF2-40B4-BE49-F238E27FC236}">
                <a16:creationId xmlns:a16="http://schemas.microsoft.com/office/drawing/2014/main" id="{816F55D1-A55B-37E6-FE10-034307B558DF}"/>
              </a:ext>
            </a:extLst>
          </p:cNvPr>
          <p:cNvSpPr/>
          <p:nvPr/>
        </p:nvSpPr>
        <p:spPr>
          <a:xfrm>
            <a:off x="4597214" y="1502300"/>
            <a:ext cx="2135688" cy="39170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1419B24A-1B51-C1E0-9CC1-805F5BD5E0B9}"/>
              </a:ext>
            </a:extLst>
          </p:cNvPr>
          <p:cNvSpPr txBox="1"/>
          <p:nvPr/>
        </p:nvSpPr>
        <p:spPr>
          <a:xfrm>
            <a:off x="4647398" y="1516348"/>
            <a:ext cx="2555309" cy="338554"/>
          </a:xfrm>
          <a:prstGeom prst="rect">
            <a:avLst/>
          </a:prstGeom>
          <a:noFill/>
        </p:spPr>
        <p:txBody>
          <a:bodyPr wrap="square" rtlCol="0">
            <a:spAutoFit/>
          </a:bodyPr>
          <a:lstStyle/>
          <a:p>
            <a:r>
              <a:rPr kumimoji="1" lang="ja-JP" altLang="en-US" sz="1600" dirty="0">
                <a:solidFill>
                  <a:schemeClr val="bg1"/>
                </a:solidFill>
                <a:latin typeface="Yu Gothic UI Semibold" panose="020B0700000000000000" pitchFamily="50" charset="-128"/>
                <a:ea typeface="Yu Gothic UI Semibold" panose="020B0700000000000000" pitchFamily="50" charset="-128"/>
              </a:rPr>
              <a:t>服装自由！スーツ不要</a:t>
            </a:r>
          </a:p>
        </p:txBody>
      </p:sp>
      <p:sp>
        <p:nvSpPr>
          <p:cNvPr id="15" name="正方形/長方形 14">
            <a:extLst>
              <a:ext uri="{FF2B5EF4-FFF2-40B4-BE49-F238E27FC236}">
                <a16:creationId xmlns:a16="http://schemas.microsoft.com/office/drawing/2014/main" id="{E1503403-D4D8-9784-18C4-E64C3073810C}"/>
              </a:ext>
            </a:extLst>
          </p:cNvPr>
          <p:cNvSpPr/>
          <p:nvPr/>
        </p:nvSpPr>
        <p:spPr>
          <a:xfrm>
            <a:off x="250360" y="2084404"/>
            <a:ext cx="3043985" cy="11273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1837A259-4002-6A94-2B8B-D7D69D10EE73}"/>
              </a:ext>
            </a:extLst>
          </p:cNvPr>
          <p:cNvSpPr/>
          <p:nvPr/>
        </p:nvSpPr>
        <p:spPr>
          <a:xfrm>
            <a:off x="250360" y="3357744"/>
            <a:ext cx="3043985" cy="131845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0B67865E-2EEE-3230-4F59-7794EAF3EE47}"/>
              </a:ext>
            </a:extLst>
          </p:cNvPr>
          <p:cNvSpPr/>
          <p:nvPr/>
        </p:nvSpPr>
        <p:spPr>
          <a:xfrm>
            <a:off x="3429000" y="2084403"/>
            <a:ext cx="3178638" cy="259179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F1B5EDEA-3A97-F2E5-BCCA-0551B14DF637}"/>
              </a:ext>
            </a:extLst>
          </p:cNvPr>
          <p:cNvSpPr txBox="1"/>
          <p:nvPr/>
        </p:nvSpPr>
        <p:spPr>
          <a:xfrm>
            <a:off x="719563" y="2243898"/>
            <a:ext cx="2265286" cy="338554"/>
          </a:xfrm>
          <a:prstGeom prst="rect">
            <a:avLst/>
          </a:prstGeom>
          <a:noFill/>
        </p:spPr>
        <p:txBody>
          <a:bodyPr wrap="square" rtlCol="0">
            <a:spAutoFit/>
          </a:bodyPr>
          <a:lstStyle/>
          <a:p>
            <a:r>
              <a:rPr kumimoji="1" lang="ja-JP" altLang="en-US" sz="1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資格・就活相談コーナー</a:t>
            </a:r>
            <a:endParaRPr kumimoji="1" lang="en-US" altLang="ja-JP" sz="1600"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p:txBody>
      </p:sp>
      <p:sp>
        <p:nvSpPr>
          <p:cNvPr id="19" name="テキスト ボックス 18">
            <a:extLst>
              <a:ext uri="{FF2B5EF4-FFF2-40B4-BE49-F238E27FC236}">
                <a16:creationId xmlns:a16="http://schemas.microsoft.com/office/drawing/2014/main" id="{53661BC6-AABC-6A0B-C9CB-561F491EF6B3}"/>
              </a:ext>
            </a:extLst>
          </p:cNvPr>
          <p:cNvSpPr txBox="1"/>
          <p:nvPr/>
        </p:nvSpPr>
        <p:spPr>
          <a:xfrm>
            <a:off x="740619" y="3579980"/>
            <a:ext cx="2265286" cy="338554"/>
          </a:xfrm>
          <a:prstGeom prst="rect">
            <a:avLst/>
          </a:prstGeom>
          <a:noFill/>
        </p:spPr>
        <p:txBody>
          <a:bodyPr wrap="square" rtlCol="0">
            <a:spAutoFit/>
          </a:bodyPr>
          <a:lstStyle/>
          <a:p>
            <a:r>
              <a:rPr kumimoji="1" lang="ja-JP" altLang="en-US" sz="1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インターン事業の受付</a:t>
            </a:r>
            <a:endParaRPr kumimoji="1" lang="en-US" altLang="ja-JP" sz="1600"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p:txBody>
      </p:sp>
      <p:sp>
        <p:nvSpPr>
          <p:cNvPr id="20" name="テキスト ボックス 19">
            <a:extLst>
              <a:ext uri="{FF2B5EF4-FFF2-40B4-BE49-F238E27FC236}">
                <a16:creationId xmlns:a16="http://schemas.microsoft.com/office/drawing/2014/main" id="{25D2CE45-60BC-DA06-744A-2ABF66824845}"/>
              </a:ext>
            </a:extLst>
          </p:cNvPr>
          <p:cNvSpPr txBox="1"/>
          <p:nvPr/>
        </p:nvSpPr>
        <p:spPr>
          <a:xfrm>
            <a:off x="733132" y="2082627"/>
            <a:ext cx="1985016" cy="246221"/>
          </a:xfrm>
          <a:prstGeom prst="rect">
            <a:avLst/>
          </a:prstGeom>
          <a:noFill/>
        </p:spPr>
        <p:txBody>
          <a:bodyPr wrap="square" rtlCol="0">
            <a:spAutoFit/>
          </a:bodyPr>
          <a:lstStyle/>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＼福祉の仕事や資格がわかる／</a:t>
            </a:r>
            <a:endPar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p:txBody>
      </p:sp>
      <p:sp>
        <p:nvSpPr>
          <p:cNvPr id="21" name="テキスト ボックス 20">
            <a:extLst>
              <a:ext uri="{FF2B5EF4-FFF2-40B4-BE49-F238E27FC236}">
                <a16:creationId xmlns:a16="http://schemas.microsoft.com/office/drawing/2014/main" id="{93C30653-E58A-2A1C-BE3C-91DE1744A25F}"/>
              </a:ext>
            </a:extLst>
          </p:cNvPr>
          <p:cNvSpPr txBox="1"/>
          <p:nvPr/>
        </p:nvSpPr>
        <p:spPr>
          <a:xfrm>
            <a:off x="690132" y="3381071"/>
            <a:ext cx="2192479" cy="246221"/>
          </a:xfrm>
          <a:prstGeom prst="rect">
            <a:avLst/>
          </a:prstGeom>
          <a:noFill/>
        </p:spPr>
        <p:txBody>
          <a:bodyPr wrap="square" rtlCol="0">
            <a:spAutoFit/>
          </a:bodyPr>
          <a:lstStyle/>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＼福祉の現場や雰囲気がわかる／</a:t>
            </a:r>
            <a:endPar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p:txBody>
      </p:sp>
      <p:sp>
        <p:nvSpPr>
          <p:cNvPr id="22" name="テキスト ボックス 21">
            <a:extLst>
              <a:ext uri="{FF2B5EF4-FFF2-40B4-BE49-F238E27FC236}">
                <a16:creationId xmlns:a16="http://schemas.microsoft.com/office/drawing/2014/main" id="{DF79EC77-72A2-AF85-4D00-A9B306D1511F}"/>
              </a:ext>
            </a:extLst>
          </p:cNvPr>
          <p:cNvSpPr txBox="1"/>
          <p:nvPr/>
        </p:nvSpPr>
        <p:spPr>
          <a:xfrm>
            <a:off x="307165" y="2553412"/>
            <a:ext cx="2861919" cy="553998"/>
          </a:xfrm>
          <a:prstGeom prst="rect">
            <a:avLst/>
          </a:prstGeom>
          <a:noFill/>
        </p:spPr>
        <p:txBody>
          <a:bodyPr wrap="square" rtlCol="0">
            <a:spAutoFit/>
          </a:bodyPr>
          <a:lstStyle/>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福祉の仕事探しに関するさまざまな相談に対応し、福岡県福祉人材センターへの求職登録や各種の相談を受け付けます。</a:t>
            </a:r>
            <a:endPar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p:txBody>
      </p:sp>
      <p:sp>
        <p:nvSpPr>
          <p:cNvPr id="23" name="テキスト ボックス 22">
            <a:extLst>
              <a:ext uri="{FF2B5EF4-FFF2-40B4-BE49-F238E27FC236}">
                <a16:creationId xmlns:a16="http://schemas.microsoft.com/office/drawing/2014/main" id="{307C8169-E6DD-E929-02B3-24D07F15DFF0}"/>
              </a:ext>
            </a:extLst>
          </p:cNvPr>
          <p:cNvSpPr txBox="1"/>
          <p:nvPr/>
        </p:nvSpPr>
        <p:spPr>
          <a:xfrm>
            <a:off x="307165" y="3858786"/>
            <a:ext cx="2861919" cy="707886"/>
          </a:xfrm>
          <a:prstGeom prst="rect">
            <a:avLst/>
          </a:prstGeom>
          <a:noFill/>
        </p:spPr>
        <p:txBody>
          <a:bodyPr wrap="square" rtlCol="0">
            <a:spAutoFit/>
          </a:bodyPr>
          <a:lstStyle/>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就職する前に、関心のある福祉・介護の職場体験（インターン）ができます。あなたに合った福祉の仕事・職場を見つけましょう。</a:t>
            </a:r>
            <a:endPar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ご利用は無料です！お気軽にご利用ください。</a:t>
            </a:r>
            <a:endPar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p:txBody>
      </p:sp>
      <p:sp>
        <p:nvSpPr>
          <p:cNvPr id="24" name="テキスト ボックス 23">
            <a:extLst>
              <a:ext uri="{FF2B5EF4-FFF2-40B4-BE49-F238E27FC236}">
                <a16:creationId xmlns:a16="http://schemas.microsoft.com/office/drawing/2014/main" id="{08EA5B51-C7E0-168B-7815-EEE244FFC2AB}"/>
              </a:ext>
            </a:extLst>
          </p:cNvPr>
          <p:cNvSpPr txBox="1"/>
          <p:nvPr/>
        </p:nvSpPr>
        <p:spPr>
          <a:xfrm>
            <a:off x="4075737" y="2267729"/>
            <a:ext cx="2265286" cy="338554"/>
          </a:xfrm>
          <a:prstGeom prst="rect">
            <a:avLst/>
          </a:prstGeom>
          <a:noFill/>
        </p:spPr>
        <p:txBody>
          <a:bodyPr wrap="square" rtlCol="0">
            <a:spAutoFit/>
          </a:bodyPr>
          <a:lstStyle/>
          <a:p>
            <a:r>
              <a:rPr kumimoji="1" lang="ja-JP" altLang="en-US" sz="1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福祉の就活フェスタ</a:t>
            </a:r>
            <a:endParaRPr kumimoji="1" lang="en-US" altLang="ja-JP" sz="1600"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p:txBody>
      </p:sp>
      <p:sp>
        <p:nvSpPr>
          <p:cNvPr id="25" name="テキスト ボックス 24">
            <a:extLst>
              <a:ext uri="{FF2B5EF4-FFF2-40B4-BE49-F238E27FC236}">
                <a16:creationId xmlns:a16="http://schemas.microsoft.com/office/drawing/2014/main" id="{C07EB06A-E8B1-37AC-F05C-FAB0246A7357}"/>
              </a:ext>
            </a:extLst>
          </p:cNvPr>
          <p:cNvSpPr txBox="1"/>
          <p:nvPr/>
        </p:nvSpPr>
        <p:spPr>
          <a:xfrm>
            <a:off x="3941082" y="2094589"/>
            <a:ext cx="1985016" cy="246221"/>
          </a:xfrm>
          <a:prstGeom prst="rect">
            <a:avLst/>
          </a:prstGeom>
          <a:noFill/>
        </p:spPr>
        <p:txBody>
          <a:bodyPr wrap="square" rtlCol="0">
            <a:spAutoFit/>
          </a:bodyPr>
          <a:lstStyle/>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＼法人・事業所が魅力を</a:t>
            </a:r>
            <a:r>
              <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PR</a:t>
            </a:r>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a:t>
            </a:r>
            <a:endPar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p:txBody>
      </p:sp>
      <p:sp>
        <p:nvSpPr>
          <p:cNvPr id="26" name="テキスト ボックス 25">
            <a:extLst>
              <a:ext uri="{FF2B5EF4-FFF2-40B4-BE49-F238E27FC236}">
                <a16:creationId xmlns:a16="http://schemas.microsoft.com/office/drawing/2014/main" id="{4FF57F41-32A1-53BC-2580-F1BF45E13DBA}"/>
              </a:ext>
            </a:extLst>
          </p:cNvPr>
          <p:cNvSpPr txBox="1"/>
          <p:nvPr/>
        </p:nvSpPr>
        <p:spPr>
          <a:xfrm>
            <a:off x="3454052" y="2602713"/>
            <a:ext cx="3096783" cy="1962076"/>
          </a:xfrm>
          <a:prstGeom prst="rect">
            <a:avLst/>
          </a:prstGeom>
          <a:noFill/>
        </p:spPr>
        <p:txBody>
          <a:bodyPr wrap="square" rtlCol="0">
            <a:spAutoFit/>
          </a:bodyPr>
          <a:lstStyle/>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➊</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参加法人</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30</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秒</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PR</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タイム（</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13</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00</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13</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30</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a:t>
            </a:r>
            <a:endPar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endParaRPr>
          </a:p>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　全参加法人が、自法人の魅力を</a:t>
            </a:r>
            <a:r>
              <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30</a:t>
            </a:r>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秒で</a:t>
            </a:r>
            <a:r>
              <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PR</a:t>
            </a:r>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します。</a:t>
            </a:r>
            <a:endPar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　気になる法人や魅力的な法人を見つけるチャンスですので、ぜひご参加ください！</a:t>
            </a:r>
            <a:endPar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➋</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ブース説明会（</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13</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30</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16</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00</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a:t>
            </a:r>
            <a:endPar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endParaRPr>
          </a:p>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　福岡県内の魅力あふれる法人が集まりました！</a:t>
            </a:r>
            <a:endPar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　</a:t>
            </a:r>
            <a:r>
              <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1</a:t>
            </a:r>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回</a:t>
            </a:r>
            <a:r>
              <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25</a:t>
            </a:r>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分で時間を区切りますので、たくさんの法人から話を聞き、就活の参考にしてください。</a:t>
            </a:r>
            <a:endPar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➌</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フリータイム（</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16</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00</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17</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a:t>
            </a:r>
            <a:r>
              <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00</a:t>
            </a:r>
            <a:r>
              <a:rPr kumimoji="1" lang="ja-JP" altLang="en-US"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a:t>
            </a:r>
            <a:endParaRPr kumimoji="1" lang="en-US" altLang="ja-JP" sz="1050" b="1"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endParaRPr>
          </a:p>
          <a:p>
            <a:r>
              <a:rPr kumimoji="1" lang="ja-JP" altLang="en-US"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　気になる法人やもう一度聞きたい法人の話を自由に聞いていただけます。思い残すことなく最後までフェスタを満喫してください！</a:t>
            </a:r>
            <a:endParaRPr kumimoji="1" lang="en-US" altLang="ja-JP" sz="10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p:txBody>
      </p:sp>
      <p:sp>
        <p:nvSpPr>
          <p:cNvPr id="27" name="四角形: 角を丸くする 26">
            <a:extLst>
              <a:ext uri="{FF2B5EF4-FFF2-40B4-BE49-F238E27FC236}">
                <a16:creationId xmlns:a16="http://schemas.microsoft.com/office/drawing/2014/main" id="{58C400A4-B07D-A53F-07B8-59573284D4F0}"/>
              </a:ext>
            </a:extLst>
          </p:cNvPr>
          <p:cNvSpPr/>
          <p:nvPr/>
        </p:nvSpPr>
        <p:spPr>
          <a:xfrm>
            <a:off x="330012" y="4848111"/>
            <a:ext cx="2311433" cy="391702"/>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9CC1F31E-96A3-733A-836E-FFF75F373CEC}"/>
              </a:ext>
            </a:extLst>
          </p:cNvPr>
          <p:cNvSpPr txBox="1"/>
          <p:nvPr/>
        </p:nvSpPr>
        <p:spPr>
          <a:xfrm>
            <a:off x="330012" y="4858004"/>
            <a:ext cx="2475897" cy="338554"/>
          </a:xfrm>
          <a:prstGeom prst="rect">
            <a:avLst/>
          </a:prstGeom>
          <a:noFill/>
        </p:spPr>
        <p:txBody>
          <a:bodyPr wrap="square" rtlCol="0">
            <a:spAutoFit/>
          </a:bodyPr>
          <a:lstStyle/>
          <a:p>
            <a:r>
              <a:rPr kumimoji="1" lang="ja-JP" altLang="en-US" sz="1600">
                <a:solidFill>
                  <a:schemeClr val="bg1"/>
                </a:solidFill>
                <a:latin typeface="Yu Gothic UI Semibold" panose="020B0700000000000000" pitchFamily="50" charset="-128"/>
                <a:ea typeface="Yu Gothic UI Semibold" panose="020B0700000000000000" pitchFamily="50" charset="-128"/>
              </a:rPr>
              <a:t>参加法人</a:t>
            </a:r>
            <a:r>
              <a:rPr kumimoji="1" lang="ja-JP" altLang="en-US" sz="1600" dirty="0">
                <a:solidFill>
                  <a:schemeClr val="bg1"/>
                </a:solidFill>
                <a:latin typeface="Yu Gothic UI Semibold" panose="020B0700000000000000" pitchFamily="50" charset="-128"/>
                <a:ea typeface="Yu Gothic UI Semibold" panose="020B0700000000000000" pitchFamily="50" charset="-128"/>
              </a:rPr>
              <a:t>をｃｈｅｃｋ！</a:t>
            </a:r>
          </a:p>
        </p:txBody>
      </p:sp>
      <p:sp>
        <p:nvSpPr>
          <p:cNvPr id="29" name="四角形: 角を丸くする 28">
            <a:extLst>
              <a:ext uri="{FF2B5EF4-FFF2-40B4-BE49-F238E27FC236}">
                <a16:creationId xmlns:a16="http://schemas.microsoft.com/office/drawing/2014/main" id="{938258AC-2140-98D5-44C6-8A1ACCB9BEAA}"/>
              </a:ext>
            </a:extLst>
          </p:cNvPr>
          <p:cNvSpPr/>
          <p:nvPr/>
        </p:nvSpPr>
        <p:spPr>
          <a:xfrm>
            <a:off x="1698799" y="5335354"/>
            <a:ext cx="2367624" cy="33428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B7F9067D-612F-A3DF-2816-0F51AD720E0E}"/>
              </a:ext>
            </a:extLst>
          </p:cNvPr>
          <p:cNvSpPr txBox="1"/>
          <p:nvPr/>
        </p:nvSpPr>
        <p:spPr>
          <a:xfrm>
            <a:off x="1735905" y="5313243"/>
            <a:ext cx="2102939" cy="338554"/>
          </a:xfrm>
          <a:prstGeom prst="rect">
            <a:avLst/>
          </a:prstGeom>
          <a:noFill/>
        </p:spPr>
        <p:txBody>
          <a:bodyPr wrap="square" rtlCol="0">
            <a:spAutoFit/>
          </a:bodyPr>
          <a:lstStyle/>
          <a:p>
            <a:r>
              <a:rPr kumimoji="1" lang="ja-JP" altLang="en-US" sz="1600"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rPr>
              <a:t>ふくふくねっと</a:t>
            </a:r>
            <a:endParaRPr kumimoji="1" lang="en-US" altLang="ja-JP" sz="1600" dirty="0">
              <a:latin typeface="HG創英角ｺﾞｼｯｸUB" panose="020B0909000000000000" pitchFamily="49" charset="-128"/>
              <a:ea typeface="HG創英角ｺﾞｼｯｸUB" panose="020B0909000000000000" pitchFamily="49" charset="-128"/>
              <a:cs typeface="源真ゴシック Bold" panose="020B0602020203020207" pitchFamily="50" charset="-128"/>
            </a:endParaRPr>
          </a:p>
        </p:txBody>
      </p:sp>
      <p:pic>
        <p:nvPicPr>
          <p:cNvPr id="31" name="Picture 4" descr="検索アイコン | 商用利用可能なフリーアイコン素材サイト SATO ICONS">
            <a:extLst>
              <a:ext uri="{FF2B5EF4-FFF2-40B4-BE49-F238E27FC236}">
                <a16:creationId xmlns:a16="http://schemas.microsoft.com/office/drawing/2014/main" id="{608016E7-CD19-7234-357A-083EA0DACA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330" y="5322067"/>
            <a:ext cx="361170" cy="361170"/>
          </a:xfrm>
          <a:prstGeom prst="rect">
            <a:avLst/>
          </a:prstGeom>
          <a:noFill/>
          <a:extLst>
            <a:ext uri="{909E8E84-426E-40DD-AFC4-6F175D3DCCD1}">
              <a14:hiddenFill xmlns:a14="http://schemas.microsoft.com/office/drawing/2010/main">
                <a:solidFill>
                  <a:srgbClr val="FFFFFF"/>
                </a:solidFill>
              </a14:hiddenFill>
            </a:ext>
          </a:extLst>
        </p:spPr>
      </p:pic>
      <p:sp>
        <p:nvSpPr>
          <p:cNvPr id="32" name="テキスト ボックス 31">
            <a:extLst>
              <a:ext uri="{FF2B5EF4-FFF2-40B4-BE49-F238E27FC236}">
                <a16:creationId xmlns:a16="http://schemas.microsoft.com/office/drawing/2014/main" id="{32A50EEC-B716-DF34-763D-12E3B0023926}"/>
              </a:ext>
            </a:extLst>
          </p:cNvPr>
          <p:cNvSpPr txBox="1"/>
          <p:nvPr/>
        </p:nvSpPr>
        <p:spPr>
          <a:xfrm>
            <a:off x="353086" y="5331084"/>
            <a:ext cx="2265286" cy="338554"/>
          </a:xfrm>
          <a:prstGeom prst="rect">
            <a:avLst/>
          </a:prstGeom>
          <a:noFill/>
        </p:spPr>
        <p:txBody>
          <a:bodyPr wrap="square" rtlCol="0">
            <a:spAutoFit/>
          </a:bodyPr>
          <a:lstStyle/>
          <a:p>
            <a:r>
              <a:rPr kumimoji="1" lang="ja-JP" altLang="en-US" sz="1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詳しくはこちら</a:t>
            </a:r>
            <a:endParaRPr kumimoji="1" lang="en-US" altLang="ja-JP" sz="1600"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p:txBody>
      </p:sp>
      <p:sp>
        <p:nvSpPr>
          <p:cNvPr id="33" name="テキスト ボックス 32">
            <a:extLst>
              <a:ext uri="{FF2B5EF4-FFF2-40B4-BE49-F238E27FC236}">
                <a16:creationId xmlns:a16="http://schemas.microsoft.com/office/drawing/2014/main" id="{FF1248E4-C30A-FDFF-0F95-3CA3495F903D}"/>
              </a:ext>
            </a:extLst>
          </p:cNvPr>
          <p:cNvSpPr txBox="1"/>
          <p:nvPr/>
        </p:nvSpPr>
        <p:spPr>
          <a:xfrm>
            <a:off x="353084" y="5674322"/>
            <a:ext cx="3675415" cy="338554"/>
          </a:xfrm>
          <a:prstGeom prst="rect">
            <a:avLst/>
          </a:prstGeom>
          <a:noFill/>
        </p:spPr>
        <p:txBody>
          <a:bodyPr wrap="square" rtlCol="0">
            <a:spAutoFit/>
          </a:bodyPr>
          <a:lstStyle/>
          <a:p>
            <a:r>
              <a:rPr kumimoji="1" lang="en-US" altLang="ja-JP" sz="1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https://fuku-shakyo.jp/jinzai/</a:t>
            </a:r>
          </a:p>
        </p:txBody>
      </p:sp>
      <p:sp>
        <p:nvSpPr>
          <p:cNvPr id="34" name="テキスト ボックス 33">
            <a:extLst>
              <a:ext uri="{FF2B5EF4-FFF2-40B4-BE49-F238E27FC236}">
                <a16:creationId xmlns:a16="http://schemas.microsoft.com/office/drawing/2014/main" id="{9CC23021-7E48-394E-679D-C486EBDC5226}"/>
              </a:ext>
            </a:extLst>
          </p:cNvPr>
          <p:cNvSpPr txBox="1"/>
          <p:nvPr/>
        </p:nvSpPr>
        <p:spPr>
          <a:xfrm>
            <a:off x="2571090" y="4840163"/>
            <a:ext cx="4161812" cy="507831"/>
          </a:xfrm>
          <a:prstGeom prst="rect">
            <a:avLst/>
          </a:prstGeom>
          <a:noFill/>
        </p:spPr>
        <p:txBody>
          <a:bodyPr wrap="square" rtlCol="0">
            <a:spAutoFit/>
          </a:bodyPr>
          <a:lstStyle/>
          <a:p>
            <a:r>
              <a:rPr kumimoji="1" lang="ja-JP" altLang="en-US"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高齢・障がい・児童の各分野から社会福祉協議会や医療法人も出展予定です。</a:t>
            </a:r>
            <a:endParaRPr kumimoji="1" lang="en-US" altLang="ja-JP"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a:p>
            <a:r>
              <a:rPr kumimoji="1" lang="ja-JP" altLang="en-US"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出展法人の</a:t>
            </a:r>
            <a:r>
              <a:rPr kumimoji="1" lang="en-US" altLang="ja-JP"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PR</a:t>
            </a:r>
            <a:r>
              <a:rPr kumimoji="1" lang="ja-JP" altLang="en-US"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情報等は、</a:t>
            </a:r>
            <a:r>
              <a:rPr kumimoji="1" lang="en-US" altLang="ja-JP"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5</a:t>
            </a:r>
            <a:r>
              <a:rPr kumimoji="1" lang="ja-JP" altLang="en-US"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月</a:t>
            </a:r>
            <a:r>
              <a:rPr kumimoji="1" lang="en-US" altLang="ja-JP"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1</a:t>
            </a:r>
            <a:r>
              <a:rPr kumimoji="1" lang="ja-JP" altLang="en-US"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日以降にホームページで公開を予定しています。</a:t>
            </a:r>
            <a:endParaRPr kumimoji="1" lang="en-US" altLang="ja-JP"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a:p>
            <a:endParaRPr kumimoji="1" lang="en-US" altLang="ja-JP"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p:txBody>
      </p:sp>
      <p:pic>
        <p:nvPicPr>
          <p:cNvPr id="36" name="Picture 3">
            <a:extLst>
              <a:ext uri="{FF2B5EF4-FFF2-40B4-BE49-F238E27FC236}">
                <a16:creationId xmlns:a16="http://schemas.microsoft.com/office/drawing/2014/main" id="{59BE3E33-B5FE-063A-9DF6-D2E2198A6E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4916" y="5296334"/>
            <a:ext cx="764835" cy="766304"/>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7" name="テキスト ボックス 36">
            <a:extLst>
              <a:ext uri="{FF2B5EF4-FFF2-40B4-BE49-F238E27FC236}">
                <a16:creationId xmlns:a16="http://schemas.microsoft.com/office/drawing/2014/main" id="{DA2FD6B1-25A4-AC4A-7154-B0DE3E858D10}"/>
              </a:ext>
            </a:extLst>
          </p:cNvPr>
          <p:cNvSpPr txBox="1"/>
          <p:nvPr/>
        </p:nvSpPr>
        <p:spPr>
          <a:xfrm>
            <a:off x="5454595" y="6056417"/>
            <a:ext cx="1278307" cy="215444"/>
          </a:xfrm>
          <a:prstGeom prst="rect">
            <a:avLst/>
          </a:prstGeom>
          <a:noFill/>
        </p:spPr>
        <p:txBody>
          <a:bodyPr wrap="square" rtlCol="0">
            <a:spAutoFit/>
          </a:bodyPr>
          <a:lstStyle/>
          <a:p>
            <a:r>
              <a:rPr kumimoji="1" lang="en-US" altLang="ja-JP" sz="8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LINE</a:t>
            </a:r>
            <a:r>
              <a:rPr kumimoji="1" lang="ja-JP" altLang="en-US" sz="8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公式アカウント</a:t>
            </a:r>
            <a:endParaRPr kumimoji="1" lang="en-US" altLang="ja-JP" sz="8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p:txBody>
      </p:sp>
      <p:sp>
        <p:nvSpPr>
          <p:cNvPr id="38" name="テキスト ボックス 37">
            <a:extLst>
              <a:ext uri="{FF2B5EF4-FFF2-40B4-BE49-F238E27FC236}">
                <a16:creationId xmlns:a16="http://schemas.microsoft.com/office/drawing/2014/main" id="{C9112053-B7ED-3534-DB0C-BDA942F509A4}"/>
              </a:ext>
            </a:extLst>
          </p:cNvPr>
          <p:cNvSpPr txBox="1"/>
          <p:nvPr/>
        </p:nvSpPr>
        <p:spPr>
          <a:xfrm>
            <a:off x="341375" y="6010423"/>
            <a:ext cx="4161812" cy="369332"/>
          </a:xfrm>
          <a:prstGeom prst="rect">
            <a:avLst/>
          </a:prstGeom>
          <a:noFill/>
        </p:spPr>
        <p:txBody>
          <a:bodyPr wrap="square" rtlCol="0">
            <a:spAutoFit/>
          </a:bodyPr>
          <a:lstStyle/>
          <a:p>
            <a:r>
              <a:rPr kumimoji="1" lang="en-US" altLang="ja-JP"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LINE</a:t>
            </a:r>
            <a:r>
              <a:rPr kumimoji="1" lang="ja-JP" altLang="en-US"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公式アカウントでは、本センターの最新イベント情報の紹介や福祉</a:t>
            </a:r>
            <a:endParaRPr kumimoji="1" lang="en-US" altLang="ja-JP"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a:p>
            <a:r>
              <a:rPr kumimoji="1" lang="ja-JP" altLang="en-US"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rPr>
              <a:t>の求人検索が簡単に行える機能等があります。ぜひ！ご登録ください。</a:t>
            </a:r>
            <a:endParaRPr kumimoji="1" lang="en-US" altLang="ja-JP" sz="900" dirty="0">
              <a:latin typeface="03スマートフォントUI" panose="02000600000000000000" pitchFamily="50" charset="-128"/>
              <a:ea typeface="03スマートフォントUI" panose="02000600000000000000" pitchFamily="50" charset="-128"/>
              <a:cs typeface="源真ゴシック Bold" panose="020B0602020203020207" pitchFamily="50" charset="-128"/>
            </a:endParaRPr>
          </a:p>
        </p:txBody>
      </p:sp>
      <p:sp>
        <p:nvSpPr>
          <p:cNvPr id="39" name="正方形/長方形 38">
            <a:extLst>
              <a:ext uri="{FF2B5EF4-FFF2-40B4-BE49-F238E27FC236}">
                <a16:creationId xmlns:a16="http://schemas.microsoft.com/office/drawing/2014/main" id="{A96464C1-EABD-8DF3-2A77-125D423EFAAD}"/>
              </a:ext>
            </a:extLst>
          </p:cNvPr>
          <p:cNvSpPr/>
          <p:nvPr/>
        </p:nvSpPr>
        <p:spPr>
          <a:xfrm>
            <a:off x="287731" y="6505738"/>
            <a:ext cx="6165172" cy="23464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29BCEBA2-60CE-FF99-8D59-AF4CCB8251CE}"/>
              </a:ext>
            </a:extLst>
          </p:cNvPr>
          <p:cNvSpPr txBox="1"/>
          <p:nvPr/>
        </p:nvSpPr>
        <p:spPr>
          <a:xfrm>
            <a:off x="353084" y="8960118"/>
            <a:ext cx="1081455" cy="246221"/>
          </a:xfrm>
          <a:prstGeom prst="rect">
            <a:avLst/>
          </a:prstGeom>
          <a:noFill/>
          <a:ln w="19050">
            <a:solidFill>
              <a:schemeClr val="tx1"/>
            </a:solidFill>
          </a:ln>
        </p:spPr>
        <p:txBody>
          <a:bodyPr wrap="square" rtlCol="0">
            <a:spAutoFit/>
          </a:bodyPr>
          <a:lstStyle/>
          <a:p>
            <a:pPr algn="ctr"/>
            <a:r>
              <a:rPr kumimoji="1" lang="ja-JP" altLang="en-US" sz="1000" dirty="0">
                <a:latin typeface="Yu Gothic UI Semibold" panose="020B0700000000000000" pitchFamily="50" charset="-128"/>
                <a:ea typeface="Yu Gothic UI Semibold" panose="020B0700000000000000" pitchFamily="50" charset="-128"/>
              </a:rPr>
              <a:t>お問い合わせ</a:t>
            </a:r>
            <a:endParaRPr kumimoji="1" lang="en-US" altLang="ja-JP" sz="1000" dirty="0">
              <a:latin typeface="Yu Gothic UI Semibold" panose="020B0700000000000000" pitchFamily="50" charset="-128"/>
              <a:ea typeface="Yu Gothic UI Semibold" panose="020B0700000000000000" pitchFamily="50" charset="-128"/>
            </a:endParaRPr>
          </a:p>
        </p:txBody>
      </p:sp>
      <p:cxnSp>
        <p:nvCxnSpPr>
          <p:cNvPr id="42" name="直線コネクタ 41">
            <a:extLst>
              <a:ext uri="{FF2B5EF4-FFF2-40B4-BE49-F238E27FC236}">
                <a16:creationId xmlns:a16="http://schemas.microsoft.com/office/drawing/2014/main" id="{F60653DC-F74A-2010-03F2-B24CB54D841C}"/>
              </a:ext>
            </a:extLst>
          </p:cNvPr>
          <p:cNvCxnSpPr>
            <a:cxnSpLocks/>
          </p:cNvCxnSpPr>
          <p:nvPr/>
        </p:nvCxnSpPr>
        <p:spPr>
          <a:xfrm>
            <a:off x="353084" y="9206339"/>
            <a:ext cx="4387447" cy="0"/>
          </a:xfrm>
          <a:prstGeom prst="line">
            <a:avLst/>
          </a:prstGeom>
          <a:ln w="19050"/>
        </p:spPr>
        <p:style>
          <a:lnRef idx="1">
            <a:schemeClr val="dk1"/>
          </a:lnRef>
          <a:fillRef idx="0">
            <a:schemeClr val="dk1"/>
          </a:fillRef>
          <a:effectRef idx="0">
            <a:schemeClr val="dk1"/>
          </a:effectRef>
          <a:fontRef idx="minor">
            <a:schemeClr val="tx1"/>
          </a:fontRef>
        </p:style>
      </p:cxnSp>
      <p:sp>
        <p:nvSpPr>
          <p:cNvPr id="47" name="テキスト ボックス 46">
            <a:extLst>
              <a:ext uri="{FF2B5EF4-FFF2-40B4-BE49-F238E27FC236}">
                <a16:creationId xmlns:a16="http://schemas.microsoft.com/office/drawing/2014/main" id="{82247600-8983-447D-80AD-C07E9853DE8B}"/>
              </a:ext>
            </a:extLst>
          </p:cNvPr>
          <p:cNvSpPr txBox="1"/>
          <p:nvPr/>
        </p:nvSpPr>
        <p:spPr>
          <a:xfrm>
            <a:off x="408045" y="9202844"/>
            <a:ext cx="4326090" cy="738664"/>
          </a:xfrm>
          <a:prstGeom prst="rect">
            <a:avLst/>
          </a:prstGeom>
          <a:noFill/>
        </p:spPr>
        <p:txBody>
          <a:bodyPr wrap="square" rtlCol="0">
            <a:spAutoFit/>
          </a:bodyPr>
          <a:lstStyle/>
          <a:p>
            <a:r>
              <a:rPr kumimoji="1" lang="ja-JP" altLang="en-US" sz="1050" dirty="0">
                <a:latin typeface="マメロン 4 Hi Regular" panose="00000500000000000000" pitchFamily="50" charset="-128"/>
                <a:ea typeface="マメロン 4 Hi Regular" panose="00000500000000000000" pitchFamily="50" charset="-128"/>
              </a:rPr>
              <a:t>社会福祉法人福岡県社会福祉協議会　福祉人材センター</a:t>
            </a:r>
            <a:endParaRPr kumimoji="1" lang="en-US" altLang="ja-JP" sz="1050" dirty="0">
              <a:latin typeface="マメロン 4 Hi Regular" panose="00000500000000000000" pitchFamily="50" charset="-128"/>
              <a:ea typeface="マメロン 4 Hi Regular" panose="00000500000000000000" pitchFamily="50" charset="-128"/>
            </a:endParaRPr>
          </a:p>
          <a:p>
            <a:r>
              <a:rPr kumimoji="1" lang="ja-JP" altLang="en-US" sz="1050" dirty="0">
                <a:latin typeface="マメロン 4 Hi Regular" panose="00000500000000000000" pitchFamily="50" charset="-128"/>
                <a:ea typeface="マメロン 4 Hi Regular" panose="00000500000000000000" pitchFamily="50" charset="-128"/>
              </a:rPr>
              <a:t>〒</a:t>
            </a:r>
            <a:r>
              <a:rPr kumimoji="1" lang="en-US" altLang="ja-JP" sz="1050" dirty="0">
                <a:latin typeface="マメロン 4 Hi Regular" panose="00000500000000000000" pitchFamily="50" charset="-128"/>
                <a:ea typeface="マメロン 4 Hi Regular" panose="00000500000000000000" pitchFamily="50" charset="-128"/>
              </a:rPr>
              <a:t>816-0804</a:t>
            </a:r>
            <a:r>
              <a:rPr kumimoji="1" lang="ja-JP" altLang="en-US" sz="1050" dirty="0">
                <a:latin typeface="マメロン 4 Hi Regular" panose="00000500000000000000" pitchFamily="50" charset="-128"/>
                <a:ea typeface="マメロン 4 Hi Regular" panose="00000500000000000000" pitchFamily="50" charset="-128"/>
              </a:rPr>
              <a:t>　福岡県春日市原町</a:t>
            </a:r>
            <a:r>
              <a:rPr kumimoji="1" lang="en-US" altLang="ja-JP" sz="1050" dirty="0">
                <a:latin typeface="マメロン 4 Hi Regular" panose="00000500000000000000" pitchFamily="50" charset="-128"/>
                <a:ea typeface="マメロン 4 Hi Regular" panose="00000500000000000000" pitchFamily="50" charset="-128"/>
              </a:rPr>
              <a:t>3-1-7</a:t>
            </a:r>
            <a:r>
              <a:rPr kumimoji="1" lang="ja-JP" altLang="en-US" sz="1050" dirty="0">
                <a:latin typeface="マメロン 4 Hi Regular" panose="00000500000000000000" pitchFamily="50" charset="-128"/>
                <a:ea typeface="マメロン 4 Hi Regular" panose="00000500000000000000" pitchFamily="50" charset="-128"/>
              </a:rPr>
              <a:t>　クローバープラザ東棟２</a:t>
            </a:r>
            <a:r>
              <a:rPr kumimoji="1" lang="en-US" altLang="ja-JP" sz="1050" dirty="0">
                <a:latin typeface="マメロン 4 Hi Regular" panose="00000500000000000000" pitchFamily="50" charset="-128"/>
                <a:ea typeface="マメロン 4 Hi Regular" panose="00000500000000000000" pitchFamily="50" charset="-128"/>
              </a:rPr>
              <a:t>F</a:t>
            </a:r>
          </a:p>
          <a:p>
            <a:r>
              <a:rPr kumimoji="1" lang="ja-JP" altLang="en-US" sz="1050" dirty="0">
                <a:latin typeface="マメロン 4 Hi Regular" panose="00000500000000000000" pitchFamily="50" charset="-128"/>
                <a:ea typeface="マメロン 4 Hi Regular" panose="00000500000000000000" pitchFamily="50" charset="-128"/>
              </a:rPr>
              <a:t>　</a:t>
            </a:r>
            <a:r>
              <a:rPr kumimoji="1" lang="en-US" altLang="ja-JP" sz="1050" dirty="0">
                <a:latin typeface="マメロン 4 Hi Regular" panose="00000500000000000000" pitchFamily="50" charset="-128"/>
                <a:ea typeface="マメロン 4 Hi Regular" panose="00000500000000000000" pitchFamily="50" charset="-128"/>
              </a:rPr>
              <a:t>TEL 092-584-3310</a:t>
            </a:r>
            <a:r>
              <a:rPr kumimoji="1" lang="ja-JP" altLang="en-US" sz="1050" dirty="0">
                <a:latin typeface="マメロン 4 Hi Regular" panose="00000500000000000000" pitchFamily="50" charset="-128"/>
                <a:ea typeface="マメロン 4 Hi Regular" panose="00000500000000000000" pitchFamily="50" charset="-128"/>
              </a:rPr>
              <a:t>　</a:t>
            </a:r>
            <a:r>
              <a:rPr kumimoji="1" lang="en-US" altLang="ja-JP" sz="1050" dirty="0">
                <a:latin typeface="マメロン 4 Hi Regular" panose="00000500000000000000" pitchFamily="50" charset="-128"/>
                <a:ea typeface="マメロン 4 Hi Regular" panose="00000500000000000000" pitchFamily="50" charset="-128"/>
              </a:rPr>
              <a:t>FAX</a:t>
            </a:r>
            <a:r>
              <a:rPr kumimoji="1" lang="ja-JP" altLang="en-US" sz="1050" dirty="0">
                <a:latin typeface="マメロン 4 Hi Regular" panose="00000500000000000000" pitchFamily="50" charset="-128"/>
                <a:ea typeface="マメロン 4 Hi Regular" panose="00000500000000000000" pitchFamily="50" charset="-128"/>
              </a:rPr>
              <a:t>　</a:t>
            </a:r>
            <a:r>
              <a:rPr kumimoji="1" lang="en-US" altLang="ja-JP" sz="1050" dirty="0">
                <a:latin typeface="マメロン 4 Hi Regular" panose="00000500000000000000" pitchFamily="50" charset="-128"/>
                <a:ea typeface="マメロン 4 Hi Regular" panose="00000500000000000000" pitchFamily="50" charset="-128"/>
              </a:rPr>
              <a:t>092-584-3319</a:t>
            </a:r>
          </a:p>
          <a:p>
            <a:r>
              <a:rPr kumimoji="1" lang="ja-JP" altLang="en-US" sz="1050" dirty="0">
                <a:latin typeface="マメロン 4 Hi Regular" panose="00000500000000000000" pitchFamily="50" charset="-128"/>
                <a:ea typeface="マメロン 4 Hi Regular" panose="00000500000000000000" pitchFamily="50" charset="-128"/>
              </a:rPr>
              <a:t>　（</a:t>
            </a:r>
            <a:r>
              <a:rPr kumimoji="1" lang="en-US" altLang="ja-JP" sz="1050" dirty="0">
                <a:latin typeface="マメロン 4 Hi Regular" panose="00000500000000000000" pitchFamily="50" charset="-128"/>
                <a:ea typeface="マメロン 4 Hi Regular" panose="00000500000000000000" pitchFamily="50" charset="-128"/>
              </a:rPr>
              <a:t>9:00</a:t>
            </a:r>
            <a:r>
              <a:rPr kumimoji="1" lang="ja-JP" altLang="en-US" sz="1050" dirty="0">
                <a:latin typeface="マメロン 4 Hi Regular" panose="00000500000000000000" pitchFamily="50" charset="-128"/>
                <a:ea typeface="マメロン 4 Hi Regular" panose="00000500000000000000" pitchFamily="50" charset="-128"/>
              </a:rPr>
              <a:t>～</a:t>
            </a:r>
            <a:r>
              <a:rPr kumimoji="1" lang="en-US" altLang="ja-JP" sz="1050" dirty="0">
                <a:latin typeface="マメロン 4 Hi Regular" panose="00000500000000000000" pitchFamily="50" charset="-128"/>
                <a:ea typeface="マメロン 4 Hi Regular" panose="00000500000000000000" pitchFamily="50" charset="-128"/>
              </a:rPr>
              <a:t>17:00</a:t>
            </a:r>
            <a:r>
              <a:rPr kumimoji="1" lang="ja-JP" altLang="en-US" sz="1050" dirty="0">
                <a:latin typeface="マメロン 4 Hi Regular" panose="00000500000000000000" pitchFamily="50" charset="-128"/>
                <a:ea typeface="マメロン 4 Hi Regular" panose="00000500000000000000" pitchFamily="50" charset="-128"/>
              </a:rPr>
              <a:t>受付　月曜日休館</a:t>
            </a:r>
            <a:r>
              <a:rPr kumimoji="1" lang="en-US" altLang="ja-JP" sz="1050" dirty="0">
                <a:latin typeface="マメロン 4 Hi Regular" panose="00000500000000000000" pitchFamily="50" charset="-128"/>
                <a:ea typeface="マメロン 4 Hi Regular" panose="00000500000000000000" pitchFamily="50" charset="-128"/>
              </a:rPr>
              <a:t>※</a:t>
            </a:r>
            <a:r>
              <a:rPr kumimoji="1" lang="ja-JP" altLang="en-US" sz="1050" dirty="0">
                <a:latin typeface="マメロン 4 Hi Regular" panose="00000500000000000000" pitchFamily="50" charset="-128"/>
                <a:ea typeface="マメロン 4 Hi Regular" panose="00000500000000000000" pitchFamily="50" charset="-128"/>
              </a:rPr>
              <a:t>第</a:t>
            </a:r>
            <a:r>
              <a:rPr kumimoji="1" lang="en-US" altLang="ja-JP" sz="1050" dirty="0">
                <a:latin typeface="マメロン 4 Hi Regular" panose="00000500000000000000" pitchFamily="50" charset="-128"/>
                <a:ea typeface="マメロン 4 Hi Regular" panose="00000500000000000000" pitchFamily="50" charset="-128"/>
              </a:rPr>
              <a:t>4</a:t>
            </a:r>
            <a:r>
              <a:rPr kumimoji="1" lang="ja-JP" altLang="en-US" sz="1050" dirty="0">
                <a:latin typeface="マメロン 4 Hi Regular" panose="00000500000000000000" pitchFamily="50" charset="-128"/>
                <a:ea typeface="マメロン 4 Hi Regular" panose="00000500000000000000" pitchFamily="50" charset="-128"/>
              </a:rPr>
              <a:t>月曜日除く）</a:t>
            </a:r>
            <a:endParaRPr kumimoji="1" lang="en-US" altLang="ja-JP" sz="1050" dirty="0">
              <a:latin typeface="マメロン 4 Hi Regular" panose="00000500000000000000" pitchFamily="50" charset="-128"/>
              <a:ea typeface="マメロン 4 Hi Regular" panose="00000500000000000000" pitchFamily="50" charset="-128"/>
            </a:endParaRPr>
          </a:p>
        </p:txBody>
      </p:sp>
      <p:pic>
        <p:nvPicPr>
          <p:cNvPr id="48" name="図 47">
            <a:extLst>
              <a:ext uri="{FF2B5EF4-FFF2-40B4-BE49-F238E27FC236}">
                <a16:creationId xmlns:a16="http://schemas.microsoft.com/office/drawing/2014/main" id="{5DA97492-CC66-7916-F3B6-96DD4D67858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465" t="2064" r="-6525" b="-1"/>
          <a:stretch/>
        </p:blipFill>
        <p:spPr>
          <a:xfrm>
            <a:off x="5961688" y="8994272"/>
            <a:ext cx="643465" cy="831184"/>
          </a:xfrm>
          <a:prstGeom prst="rect">
            <a:avLst/>
          </a:prstGeom>
        </p:spPr>
      </p:pic>
      <p:sp>
        <p:nvSpPr>
          <p:cNvPr id="50" name="正方形/長方形 49">
            <a:extLst>
              <a:ext uri="{FF2B5EF4-FFF2-40B4-BE49-F238E27FC236}">
                <a16:creationId xmlns:a16="http://schemas.microsoft.com/office/drawing/2014/main" id="{EE31A441-85A0-A139-D062-5BF1A202CD19}"/>
              </a:ext>
            </a:extLst>
          </p:cNvPr>
          <p:cNvSpPr/>
          <p:nvPr/>
        </p:nvSpPr>
        <p:spPr>
          <a:xfrm>
            <a:off x="287731" y="6514058"/>
            <a:ext cx="6165172" cy="3917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FD85F1D0-0D64-092C-2110-E169C554781A}"/>
              </a:ext>
            </a:extLst>
          </p:cNvPr>
          <p:cNvSpPr txBox="1"/>
          <p:nvPr/>
        </p:nvSpPr>
        <p:spPr>
          <a:xfrm>
            <a:off x="405096" y="6526141"/>
            <a:ext cx="6145739" cy="338554"/>
          </a:xfrm>
          <a:prstGeom prst="rect">
            <a:avLst/>
          </a:prstGeom>
          <a:noFill/>
        </p:spPr>
        <p:txBody>
          <a:bodyPr wrap="square" rtlCol="0">
            <a:spAutoFit/>
          </a:bodyPr>
          <a:lstStyle/>
          <a:p>
            <a:r>
              <a:rPr kumimoji="1" lang="ja-JP" altLang="en-US" sz="1600" dirty="0">
                <a:solidFill>
                  <a:schemeClr val="bg1"/>
                </a:solidFill>
                <a:latin typeface="HG創英角ｺﾞｼｯｸUB" panose="020B0909000000000000" pitchFamily="49" charset="-128"/>
                <a:ea typeface="HG創英角ｺﾞｼｯｸUB" panose="020B0909000000000000" pitchFamily="49" charset="-128"/>
              </a:rPr>
              <a:t>就活フェスタの参加は、</a:t>
            </a:r>
            <a:r>
              <a:rPr kumimoji="1" lang="ja-JP" altLang="en-US" sz="1600" dirty="0">
                <a:solidFill>
                  <a:srgbClr val="FFC000"/>
                </a:solidFill>
                <a:latin typeface="HG創英角ｺﾞｼｯｸUB" panose="020B0909000000000000" pitchFamily="49" charset="-128"/>
                <a:ea typeface="HG創英角ｺﾞｼｯｸUB" panose="020B0909000000000000" pitchFamily="49" charset="-128"/>
              </a:rPr>
              <a:t>事前の申込が必要です！</a:t>
            </a:r>
          </a:p>
        </p:txBody>
      </p:sp>
      <p:sp>
        <p:nvSpPr>
          <p:cNvPr id="53" name="テキスト ボックス 52">
            <a:extLst>
              <a:ext uri="{FF2B5EF4-FFF2-40B4-BE49-F238E27FC236}">
                <a16:creationId xmlns:a16="http://schemas.microsoft.com/office/drawing/2014/main" id="{F48AD9F1-3623-8A67-79E1-F051A4FAE610}"/>
              </a:ext>
            </a:extLst>
          </p:cNvPr>
          <p:cNvSpPr txBox="1"/>
          <p:nvPr/>
        </p:nvSpPr>
        <p:spPr>
          <a:xfrm>
            <a:off x="405096" y="6986961"/>
            <a:ext cx="2102939" cy="338554"/>
          </a:xfrm>
          <a:prstGeom prst="rect">
            <a:avLst/>
          </a:prstGeom>
          <a:noFill/>
        </p:spPr>
        <p:txBody>
          <a:bodyPr wrap="square" rtlCol="0">
            <a:spAutoFit/>
          </a:bodyPr>
          <a:lstStyle/>
          <a:p>
            <a:r>
              <a:rPr kumimoji="1" lang="ja-JP" altLang="en-US" sz="1600" dirty="0">
                <a:latin typeface="Yu Gothic UI Semibold" panose="020B0700000000000000" pitchFamily="50" charset="-128"/>
                <a:ea typeface="Yu Gothic UI Semibold" panose="020B0700000000000000" pitchFamily="50" charset="-128"/>
                <a:cs typeface="源真ゴシック Bold" panose="020B0602020203020207" pitchFamily="50" charset="-128"/>
              </a:rPr>
              <a:t>参加申込フォーム</a:t>
            </a:r>
            <a:endParaRPr kumimoji="1" lang="en-US" altLang="ja-JP" sz="1600"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p:txBody>
      </p:sp>
      <p:pic>
        <p:nvPicPr>
          <p:cNvPr id="55" name="図 54">
            <a:extLst>
              <a:ext uri="{FF2B5EF4-FFF2-40B4-BE49-F238E27FC236}">
                <a16:creationId xmlns:a16="http://schemas.microsoft.com/office/drawing/2014/main" id="{AFF41616-64D3-E02E-0278-C5A9FCB72B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2103" y="6172480"/>
            <a:ext cx="1593050" cy="1270916"/>
          </a:xfrm>
          <a:prstGeom prst="rect">
            <a:avLst/>
          </a:prstGeom>
        </p:spPr>
      </p:pic>
      <p:sp>
        <p:nvSpPr>
          <p:cNvPr id="56" name="テキスト ボックス 55">
            <a:extLst>
              <a:ext uri="{FF2B5EF4-FFF2-40B4-BE49-F238E27FC236}">
                <a16:creationId xmlns:a16="http://schemas.microsoft.com/office/drawing/2014/main" id="{99369676-E092-6195-C450-EE25075C7722}"/>
              </a:ext>
            </a:extLst>
          </p:cNvPr>
          <p:cNvSpPr txBox="1"/>
          <p:nvPr/>
        </p:nvSpPr>
        <p:spPr>
          <a:xfrm>
            <a:off x="5172645" y="6501663"/>
            <a:ext cx="1277655" cy="523220"/>
          </a:xfrm>
          <a:prstGeom prst="rect">
            <a:avLst/>
          </a:prstGeom>
          <a:noFill/>
        </p:spPr>
        <p:txBody>
          <a:bodyPr wrap="square" rtlCol="0">
            <a:spAutoFit/>
          </a:bodyPr>
          <a:lstStyle/>
          <a:p>
            <a:pPr algn="ctr"/>
            <a:r>
              <a:rPr kumimoji="1" lang="ja-JP" altLang="en-US" sz="1400" dirty="0">
                <a:latin typeface="Yu Gothic UI Semibold" panose="020B0700000000000000" pitchFamily="50" charset="-128"/>
                <a:ea typeface="Yu Gothic UI Semibold" panose="020B0700000000000000" pitchFamily="50" charset="-128"/>
              </a:rPr>
              <a:t>先着順！</a:t>
            </a:r>
            <a:endParaRPr kumimoji="1" lang="en-US" altLang="ja-JP" sz="1400" dirty="0">
              <a:latin typeface="Yu Gothic UI Semibold" panose="020B0700000000000000" pitchFamily="50" charset="-128"/>
              <a:ea typeface="Yu Gothic UI Semibold" panose="020B0700000000000000" pitchFamily="50" charset="-128"/>
            </a:endParaRPr>
          </a:p>
          <a:p>
            <a:pPr algn="ctr"/>
            <a:r>
              <a:rPr kumimoji="1" lang="ja-JP" altLang="en-US" sz="1400" dirty="0">
                <a:latin typeface="Yu Gothic UI Semibold" panose="020B0700000000000000" pitchFamily="50" charset="-128"/>
                <a:ea typeface="Yu Gothic UI Semibold" panose="020B0700000000000000" pitchFamily="50" charset="-128"/>
              </a:rPr>
              <a:t>定員</a:t>
            </a:r>
            <a:r>
              <a:rPr kumimoji="1" lang="en-US" altLang="ja-JP" sz="1400" dirty="0">
                <a:latin typeface="Yu Gothic UI Semibold" panose="020B0700000000000000" pitchFamily="50" charset="-128"/>
                <a:ea typeface="Yu Gothic UI Semibold" panose="020B0700000000000000" pitchFamily="50" charset="-128"/>
              </a:rPr>
              <a:t>200</a:t>
            </a:r>
            <a:r>
              <a:rPr kumimoji="1" lang="ja-JP" altLang="en-US" sz="1400" dirty="0">
                <a:latin typeface="Yu Gothic UI Semibold" panose="020B0700000000000000" pitchFamily="50" charset="-128"/>
                <a:ea typeface="Yu Gothic UI Semibold" panose="020B0700000000000000" pitchFamily="50" charset="-128"/>
              </a:rPr>
              <a:t>名</a:t>
            </a:r>
          </a:p>
        </p:txBody>
      </p:sp>
      <p:sp>
        <p:nvSpPr>
          <p:cNvPr id="59" name="テキスト ボックス 58">
            <a:extLst>
              <a:ext uri="{FF2B5EF4-FFF2-40B4-BE49-F238E27FC236}">
                <a16:creationId xmlns:a16="http://schemas.microsoft.com/office/drawing/2014/main" id="{A7142237-4911-C7E8-996A-87E168E6D496}"/>
              </a:ext>
            </a:extLst>
          </p:cNvPr>
          <p:cNvSpPr txBox="1"/>
          <p:nvPr/>
        </p:nvSpPr>
        <p:spPr>
          <a:xfrm>
            <a:off x="2074497" y="7367581"/>
            <a:ext cx="4068917" cy="1269578"/>
          </a:xfrm>
          <a:prstGeom prst="rect">
            <a:avLst/>
          </a:prstGeom>
          <a:noFill/>
        </p:spPr>
        <p:txBody>
          <a:bodyPr wrap="square" rtlCol="0">
            <a:spAutoFit/>
          </a:bodyPr>
          <a:lstStyle/>
          <a:p>
            <a:r>
              <a:rPr kumimoji="1" lang="ja-JP" altLang="en-US" sz="1050" dirty="0">
                <a:latin typeface="Yu Gothic UI Semibold" panose="020B0700000000000000" pitchFamily="50" charset="-128"/>
                <a:ea typeface="Yu Gothic UI Semibold" panose="020B0700000000000000" pitchFamily="50" charset="-128"/>
                <a:cs typeface="源真ゴシック Bold" panose="020B0602020203020207" pitchFamily="50" charset="-128"/>
              </a:rPr>
              <a:t>学生のための福祉の就職フェスタでは、当日の円滑な運営のため事前登録制をお願いしております。</a:t>
            </a:r>
            <a:endParaRPr kumimoji="1" lang="en-US" altLang="ja-JP" sz="1050"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a:p>
            <a:r>
              <a:rPr kumimoji="1" lang="ja-JP" altLang="en-US" sz="1050" dirty="0">
                <a:latin typeface="Yu Gothic UI Semibold" panose="020B0700000000000000" pitchFamily="50" charset="-128"/>
                <a:ea typeface="Yu Gothic UI Semibold" panose="020B0700000000000000" pitchFamily="50" charset="-128"/>
                <a:cs typeface="源真ゴシック Bold" panose="020B0602020203020207" pitchFamily="50" charset="-128"/>
              </a:rPr>
              <a:t>左ＱＲコードから、参加申請フォームよりお申込みください。</a:t>
            </a:r>
            <a:endParaRPr kumimoji="1" lang="en-US" altLang="ja-JP" sz="1050"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a:p>
            <a:r>
              <a:rPr kumimoji="1" lang="ja-JP" altLang="en-US" sz="1050" dirty="0">
                <a:latin typeface="Yu Gothic UI Semibold" panose="020B0700000000000000" pitchFamily="50" charset="-128"/>
                <a:ea typeface="Yu Gothic UI Semibold" panose="020B0700000000000000" pitchFamily="50" charset="-128"/>
                <a:cs typeface="源真ゴシック Bold" panose="020B0602020203020207" pitchFamily="50" charset="-128"/>
              </a:rPr>
              <a:t>事前の予約なく当日参加の場合は、受付で参加申込後、会場内の人数によっては、待機いただく場合があります。</a:t>
            </a:r>
            <a:endParaRPr kumimoji="1" lang="en-US" altLang="ja-JP" sz="1050"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a:p>
            <a:endParaRPr kumimoji="1" lang="en-US" altLang="ja-JP" sz="400" b="1" u="sng"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a:p>
            <a:r>
              <a:rPr kumimoji="1" lang="ja-JP" altLang="en-US" b="1" u="sng" dirty="0">
                <a:latin typeface="Yu Gothic UI Semibold" panose="020B0700000000000000" pitchFamily="50" charset="-128"/>
                <a:ea typeface="Yu Gothic UI Semibold" panose="020B0700000000000000" pitchFamily="50" charset="-128"/>
                <a:cs typeface="源真ゴシック Bold" panose="020B0602020203020207" pitchFamily="50" charset="-128"/>
              </a:rPr>
              <a:t>必ず、事前の登録にご協力ください！</a:t>
            </a:r>
            <a:endParaRPr kumimoji="1" lang="en-US" altLang="ja-JP" sz="1600" b="1" u="sng" dirty="0">
              <a:latin typeface="Yu Gothic UI Semibold" panose="020B0700000000000000" pitchFamily="50" charset="-128"/>
              <a:ea typeface="Yu Gothic UI Semibold" panose="020B0700000000000000" pitchFamily="50" charset="-128"/>
              <a:cs typeface="源真ゴシック Bold" panose="020B0602020203020207" pitchFamily="50" charset="-128"/>
            </a:endParaRPr>
          </a:p>
        </p:txBody>
      </p:sp>
      <p:pic>
        <p:nvPicPr>
          <p:cNvPr id="9" name="図 8">
            <a:extLst>
              <a:ext uri="{FF2B5EF4-FFF2-40B4-BE49-F238E27FC236}">
                <a16:creationId xmlns:a16="http://schemas.microsoft.com/office/drawing/2014/main" id="{3AB4E8C7-D43C-DC56-1004-832919ECBD4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0183" y="7406716"/>
            <a:ext cx="1281863" cy="1281863"/>
          </a:xfrm>
          <a:prstGeom prst="rect">
            <a:avLst/>
          </a:prstGeom>
          <a:ln w="31750">
            <a:solidFill>
              <a:schemeClr val="tx1"/>
            </a:solidFill>
          </a:ln>
        </p:spPr>
      </p:pic>
      <p:pic>
        <p:nvPicPr>
          <p:cNvPr id="12" name="図 11">
            <a:extLst>
              <a:ext uri="{FF2B5EF4-FFF2-40B4-BE49-F238E27FC236}">
                <a16:creationId xmlns:a16="http://schemas.microsoft.com/office/drawing/2014/main" id="{AF0691BC-302F-893D-7DD0-3108DD61250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48058" y="5282171"/>
            <a:ext cx="889507" cy="889507"/>
          </a:xfrm>
          <a:prstGeom prst="rect">
            <a:avLst/>
          </a:prstGeom>
          <a:ln w="25400">
            <a:solidFill>
              <a:schemeClr val="tx1"/>
            </a:solidFill>
          </a:ln>
        </p:spPr>
      </p:pic>
    </p:spTree>
    <p:extLst>
      <p:ext uri="{BB962C8B-B14F-4D97-AF65-F5344CB8AC3E}">
        <p14:creationId xmlns:p14="http://schemas.microsoft.com/office/powerpoint/2010/main" val="14653685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4848</TotalTime>
  <Words>660</Words>
  <Application>Microsoft Office PowerPoint</Application>
  <PresentationFormat>A4 210 x 297 mm</PresentationFormat>
  <Paragraphs>84</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03スマートフォントUI</vt:lpstr>
      <vt:lpstr>HG創英角ｺﾞｼｯｸUB</vt:lpstr>
      <vt:lpstr>Yu Gothic UI Semibold</vt:lpstr>
      <vt:lpstr>マメロン 4 Hi Regular</vt:lpstr>
      <vt:lpstr>源真ゴシック Bold</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JINZAI04</dc:creator>
  <cp:lastModifiedBy>JINZAI04</cp:lastModifiedBy>
  <cp:revision>14</cp:revision>
  <cp:lastPrinted>2023-03-30T02:45:40Z</cp:lastPrinted>
  <dcterms:created xsi:type="dcterms:W3CDTF">2023-03-17T01:41:44Z</dcterms:created>
  <dcterms:modified xsi:type="dcterms:W3CDTF">2023-04-03T02:06:16Z</dcterms:modified>
</cp:coreProperties>
</file>